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9"/>
  </p:notesMasterIdLst>
  <p:sldIdLst>
    <p:sldId id="256" r:id="rId2"/>
    <p:sldId id="272" r:id="rId3"/>
    <p:sldId id="266" r:id="rId4"/>
    <p:sldId id="749" r:id="rId5"/>
    <p:sldId id="257" r:id="rId6"/>
    <p:sldId id="258" r:id="rId7"/>
    <p:sldId id="264" r:id="rId8"/>
    <p:sldId id="259" r:id="rId9"/>
    <p:sldId id="260" r:id="rId10"/>
    <p:sldId id="268" r:id="rId11"/>
    <p:sldId id="261" r:id="rId12"/>
    <p:sldId id="262" r:id="rId13"/>
    <p:sldId id="751" r:id="rId14"/>
    <p:sldId id="743" r:id="rId15"/>
    <p:sldId id="750" r:id="rId16"/>
    <p:sldId id="269" r:id="rId17"/>
    <p:sldId id="753" r:id="rId18"/>
    <p:sldId id="738" r:id="rId19"/>
    <p:sldId id="754" r:id="rId20"/>
    <p:sldId id="755" r:id="rId21"/>
    <p:sldId id="756" r:id="rId22"/>
    <p:sldId id="484" r:id="rId23"/>
    <p:sldId id="758" r:id="rId24"/>
    <p:sldId id="759" r:id="rId25"/>
    <p:sldId id="760" r:id="rId26"/>
    <p:sldId id="761" r:id="rId27"/>
    <p:sldId id="762" r:id="rId28"/>
    <p:sldId id="763" r:id="rId29"/>
    <p:sldId id="764" r:id="rId30"/>
    <p:sldId id="765" r:id="rId31"/>
    <p:sldId id="766" r:id="rId32"/>
    <p:sldId id="767" r:id="rId33"/>
    <p:sldId id="768" r:id="rId34"/>
    <p:sldId id="769" r:id="rId35"/>
    <p:sldId id="772" r:id="rId36"/>
    <p:sldId id="773" r:id="rId37"/>
    <p:sldId id="774" r:id="rId38"/>
    <p:sldId id="775" r:id="rId39"/>
    <p:sldId id="776" r:id="rId40"/>
    <p:sldId id="801" r:id="rId41"/>
    <p:sldId id="778" r:id="rId42"/>
    <p:sldId id="779" r:id="rId43"/>
    <p:sldId id="780" r:id="rId44"/>
    <p:sldId id="781" r:id="rId45"/>
    <p:sldId id="782" r:id="rId46"/>
    <p:sldId id="783" r:id="rId47"/>
    <p:sldId id="784" r:id="rId48"/>
    <p:sldId id="785" r:id="rId49"/>
    <p:sldId id="802" r:id="rId50"/>
    <p:sldId id="803" r:id="rId51"/>
    <p:sldId id="804" r:id="rId52"/>
    <p:sldId id="805" r:id="rId53"/>
    <p:sldId id="790" r:id="rId54"/>
    <p:sldId id="807" r:id="rId55"/>
    <p:sldId id="267" r:id="rId56"/>
    <p:sldId id="395" r:id="rId57"/>
    <p:sldId id="791" r:id="rId58"/>
    <p:sldId id="794" r:id="rId59"/>
    <p:sldId id="792" r:id="rId60"/>
    <p:sldId id="796" r:id="rId61"/>
    <p:sldId id="806" r:id="rId62"/>
    <p:sldId id="798" r:id="rId63"/>
    <p:sldId id="795" r:id="rId64"/>
    <p:sldId id="799" r:id="rId65"/>
    <p:sldId id="800" r:id="rId66"/>
    <p:sldId id="265" r:id="rId67"/>
    <p:sldId id="27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Hillmyer" initials="MH" lastIdx="10" clrIdx="0">
    <p:extLst>
      <p:ext uri="{19B8F6BF-5375-455C-9EA6-DF929625EA0E}">
        <p15:presenceInfo xmlns:p15="http://schemas.microsoft.com/office/powerpoint/2012/main" userId="S::mhillmyer@hsri.org::d97df8b8-ed37-4333-a4e4-c7397a92bf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image" Target="../media/image75.jpeg"/><Relationship Id="rId5" Type="http://schemas.openxmlformats.org/officeDocument/2006/relationships/image" Target="../media/image79.jpeg"/><Relationship Id="rId4" Type="http://schemas.openxmlformats.org/officeDocument/2006/relationships/image" Target="../media/image7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image" Target="../media/image75.jpeg"/><Relationship Id="rId5" Type="http://schemas.openxmlformats.org/officeDocument/2006/relationships/image" Target="../media/image79.jpeg"/><Relationship Id="rId4" Type="http://schemas.openxmlformats.org/officeDocument/2006/relationships/image" Target="../media/image7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619EDB-DDEB-4693-8793-192DEB0D6988}"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9DDE0CB3-F89E-4E98-AE3D-D97F1DE5DC70}">
      <dgm:prSet phldrT="[Text]" custT="1"/>
      <dgm:spPr>
        <a:blipFill dpi="0" rotWithShape="0">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3175">
          <a:noFill/>
        </a:ln>
      </dgm:spPr>
      <dgm:t>
        <a:bodyPr/>
        <a:lstStyle/>
        <a:p>
          <a:endParaRPr lang="en-US" sz="3600" b="1" dirty="0"/>
        </a:p>
      </dgm:t>
    </dgm:pt>
    <dgm:pt modelId="{5AA1A938-EBAD-4314-B52E-EED774B820A6}" type="parTrans" cxnId="{349D18EE-79FD-4544-B88D-2267C90336BE}">
      <dgm:prSet/>
      <dgm:spPr/>
      <dgm:t>
        <a:bodyPr/>
        <a:lstStyle/>
        <a:p>
          <a:endParaRPr lang="en-US"/>
        </a:p>
      </dgm:t>
    </dgm:pt>
    <dgm:pt modelId="{2514A231-A062-4DAA-B387-829D319BA30C}" type="sibTrans" cxnId="{349D18EE-79FD-4544-B88D-2267C90336BE}">
      <dgm:prSet/>
      <dgm:spPr/>
      <dgm:t>
        <a:bodyPr/>
        <a:lstStyle/>
        <a:p>
          <a:endParaRPr lang="en-US"/>
        </a:p>
      </dgm:t>
    </dgm:pt>
    <dgm:pt modelId="{B3B8AC43-4A5B-446E-AC0F-16BF68EF4FAF}">
      <dgm:prSet phldrT="[Text]" custT="1"/>
      <dgm:spPr>
        <a:blipFill dpi="0" rotWithShape="0">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3175">
          <a:noFill/>
        </a:ln>
      </dgm:spPr>
      <dgm:t>
        <a:bodyPr/>
        <a:lstStyle/>
        <a:p>
          <a:endParaRPr lang="en-US" sz="2800" b="1" dirty="0">
            <a:solidFill>
              <a:schemeClr val="tx1"/>
            </a:solidFill>
          </a:endParaRPr>
        </a:p>
      </dgm:t>
    </dgm:pt>
    <dgm:pt modelId="{AB05957F-83C6-4C28-B4CB-50CE5DE46BFA}" type="parTrans" cxnId="{10C1C34A-5F5C-4B13-AD4E-3931F13B3908}">
      <dgm:prSet/>
      <dgm:spPr/>
      <dgm:t>
        <a:bodyPr/>
        <a:lstStyle/>
        <a:p>
          <a:endParaRPr lang="en-US"/>
        </a:p>
      </dgm:t>
    </dgm:pt>
    <dgm:pt modelId="{4E8D1E25-6149-47B3-BD12-FF27999E4E4C}" type="sibTrans" cxnId="{10C1C34A-5F5C-4B13-AD4E-3931F13B3908}">
      <dgm:prSet/>
      <dgm:spPr/>
      <dgm:t>
        <a:bodyPr/>
        <a:lstStyle/>
        <a:p>
          <a:endParaRPr lang="en-US"/>
        </a:p>
      </dgm:t>
    </dgm:pt>
    <dgm:pt modelId="{3E8C551C-93FC-40C6-BC14-4F95EAE75BCB}">
      <dgm:prSet phldrT="[Text]" custT="1"/>
      <dgm:spPr>
        <a:blipFill dpi="0" rotWithShape="0">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3175">
          <a:noFill/>
        </a:ln>
      </dgm:spPr>
      <dgm:t>
        <a:bodyPr anchor="b"/>
        <a:lstStyle/>
        <a:p>
          <a:endParaRPr lang="en-US" sz="3200" b="1" dirty="0">
            <a:solidFill>
              <a:schemeClr val="tx1"/>
            </a:solidFill>
          </a:endParaRPr>
        </a:p>
      </dgm:t>
    </dgm:pt>
    <dgm:pt modelId="{40A2179A-C1ED-4C8B-A8A9-84E3FD8352C2}" type="parTrans" cxnId="{35C33596-E815-4A25-A215-661EF130A241}">
      <dgm:prSet/>
      <dgm:spPr/>
      <dgm:t>
        <a:bodyPr/>
        <a:lstStyle/>
        <a:p>
          <a:endParaRPr lang="en-US"/>
        </a:p>
      </dgm:t>
    </dgm:pt>
    <dgm:pt modelId="{6D6504CF-2053-4AC3-92F4-54141E98DCD0}" type="sibTrans" cxnId="{35C33596-E815-4A25-A215-661EF130A241}">
      <dgm:prSet/>
      <dgm:spPr/>
      <dgm:t>
        <a:bodyPr/>
        <a:lstStyle/>
        <a:p>
          <a:endParaRPr lang="en-US"/>
        </a:p>
      </dgm:t>
    </dgm:pt>
    <dgm:pt modelId="{0E54AE04-E37E-4D9F-8B77-F58F1B94A8A7}">
      <dgm:prSet phldrT="[Text]"/>
      <dgm:spPr>
        <a:blipFill dpi="0" rotWithShape="0">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3175">
          <a:noFill/>
        </a:ln>
      </dgm:spPr>
      <dgm:t>
        <a:bodyPr/>
        <a:lstStyle/>
        <a:p>
          <a:endParaRPr lang="en-US" dirty="0"/>
        </a:p>
      </dgm:t>
    </dgm:pt>
    <dgm:pt modelId="{119DD731-B34A-4FEA-8FCF-615FC8FDD1EC}" type="parTrans" cxnId="{DD4A37FE-57C6-46D8-BA52-480B38DEBD33}">
      <dgm:prSet/>
      <dgm:spPr/>
      <dgm:t>
        <a:bodyPr/>
        <a:lstStyle/>
        <a:p>
          <a:endParaRPr lang="en-US"/>
        </a:p>
      </dgm:t>
    </dgm:pt>
    <dgm:pt modelId="{23EA9605-253A-434B-809D-49FE8D919964}" type="sibTrans" cxnId="{DD4A37FE-57C6-46D8-BA52-480B38DEBD33}">
      <dgm:prSet/>
      <dgm:spPr/>
      <dgm:t>
        <a:bodyPr/>
        <a:lstStyle/>
        <a:p>
          <a:endParaRPr lang="en-US"/>
        </a:p>
      </dgm:t>
    </dgm:pt>
    <dgm:pt modelId="{0A121D43-7860-420F-ADDA-A38D8D948FD0}">
      <dgm:prSet phldrT="[Text]"/>
      <dgm:spPr>
        <a:blipFill dpi="0" rotWithShape="0">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3175">
          <a:noFill/>
        </a:ln>
      </dgm:spPr>
      <dgm:t>
        <a:bodyPr/>
        <a:lstStyle/>
        <a:p>
          <a:endParaRPr lang="en-US" dirty="0"/>
        </a:p>
      </dgm:t>
    </dgm:pt>
    <dgm:pt modelId="{3F6BD09E-50EE-4F3F-830A-0C90DB131041}" type="parTrans" cxnId="{B87E4F67-3F88-43BA-BFF5-9B526F48F54F}">
      <dgm:prSet/>
      <dgm:spPr/>
      <dgm:t>
        <a:bodyPr/>
        <a:lstStyle/>
        <a:p>
          <a:endParaRPr lang="en-US"/>
        </a:p>
      </dgm:t>
    </dgm:pt>
    <dgm:pt modelId="{6FFE3220-555E-499C-8D8A-3695F044CE95}" type="sibTrans" cxnId="{B87E4F67-3F88-43BA-BFF5-9B526F48F54F}">
      <dgm:prSet/>
      <dgm:spPr/>
      <dgm:t>
        <a:bodyPr/>
        <a:lstStyle/>
        <a:p>
          <a:endParaRPr lang="en-US">
            <a:solidFill>
              <a:srgbClr val="FF7600"/>
            </a:solidFill>
          </a:endParaRPr>
        </a:p>
      </dgm:t>
    </dgm:pt>
    <dgm:pt modelId="{DBBD35C6-BDF6-485B-A19D-A838E108C16E}" type="pres">
      <dgm:prSet presAssocID="{AF619EDB-DDEB-4693-8793-192DEB0D6988}" presName="cycle" presStyleCnt="0">
        <dgm:presLayoutVars>
          <dgm:dir/>
          <dgm:resizeHandles val="exact"/>
        </dgm:presLayoutVars>
      </dgm:prSet>
      <dgm:spPr/>
    </dgm:pt>
    <dgm:pt modelId="{48443B25-C4C0-46AA-B883-BA56844BC179}" type="pres">
      <dgm:prSet presAssocID="{9DDE0CB3-F89E-4E98-AE3D-D97F1DE5DC70}" presName="node" presStyleLbl="node1" presStyleIdx="0" presStyleCnt="5" custScaleX="145144" custScaleY="143719" custRadScaleRad="88021" custRadScaleInc="33">
        <dgm:presLayoutVars>
          <dgm:bulletEnabled val="1"/>
        </dgm:presLayoutVars>
      </dgm:prSet>
      <dgm:spPr/>
    </dgm:pt>
    <dgm:pt modelId="{E580BA6C-9828-48F5-B42D-2AAB87ED5267}" type="pres">
      <dgm:prSet presAssocID="{2514A231-A062-4DAA-B387-829D319BA30C}" presName="sibTrans" presStyleLbl="sibTrans2D1" presStyleIdx="0" presStyleCnt="5" custAng="21389025" custScaleX="125270" custLinFactNeighborX="40211" custLinFactNeighborY="-29616"/>
      <dgm:spPr/>
    </dgm:pt>
    <dgm:pt modelId="{A96F3FCA-C650-4400-9DA5-510F7F027338}" type="pres">
      <dgm:prSet presAssocID="{2514A231-A062-4DAA-B387-829D319BA30C}" presName="connectorText" presStyleLbl="sibTrans2D1" presStyleIdx="0" presStyleCnt="5"/>
      <dgm:spPr/>
    </dgm:pt>
    <dgm:pt modelId="{68493CD3-5DB2-41F1-8A7D-687F2112C135}" type="pres">
      <dgm:prSet presAssocID="{B3B8AC43-4A5B-446E-AC0F-16BF68EF4FAF}" presName="node" presStyleLbl="node1" presStyleIdx="1" presStyleCnt="5" custScaleX="196382" custScaleY="143617" custRadScaleRad="170094" custRadScaleInc="18513">
        <dgm:presLayoutVars>
          <dgm:bulletEnabled val="1"/>
        </dgm:presLayoutVars>
      </dgm:prSet>
      <dgm:spPr/>
    </dgm:pt>
    <dgm:pt modelId="{5E40457A-DD3C-437D-A858-34EB175D702C}" type="pres">
      <dgm:prSet presAssocID="{4E8D1E25-6149-47B3-BD12-FF27999E4E4C}" presName="sibTrans" presStyleLbl="sibTrans2D1" presStyleIdx="1" presStyleCnt="5" custScaleX="351205" custLinFactX="31006" custLinFactNeighborX="100000" custLinFactNeighborY="-39956"/>
      <dgm:spPr/>
    </dgm:pt>
    <dgm:pt modelId="{896CA03B-FC58-479B-9D4E-E79F2FB20C65}" type="pres">
      <dgm:prSet presAssocID="{4E8D1E25-6149-47B3-BD12-FF27999E4E4C}" presName="connectorText" presStyleLbl="sibTrans2D1" presStyleIdx="1" presStyleCnt="5"/>
      <dgm:spPr/>
    </dgm:pt>
    <dgm:pt modelId="{0DC940D5-2A85-4B30-A40F-7FA93D1470B6}" type="pres">
      <dgm:prSet presAssocID="{3E8C551C-93FC-40C6-BC14-4F95EAE75BCB}" presName="node" presStyleLbl="node1" presStyleIdx="2" presStyleCnt="5" custScaleX="140016" custScaleY="142576" custRadScaleRad="128259" custRadScaleInc="-32565">
        <dgm:presLayoutVars>
          <dgm:bulletEnabled val="1"/>
        </dgm:presLayoutVars>
      </dgm:prSet>
      <dgm:spPr/>
    </dgm:pt>
    <dgm:pt modelId="{F45DC30F-0F5C-4DFE-A81D-CDF9701CE75C}" type="pres">
      <dgm:prSet presAssocID="{6D6504CF-2053-4AC3-92F4-54141E98DCD0}" presName="sibTrans" presStyleLbl="sibTrans2D1" presStyleIdx="2" presStyleCnt="5" custLinFactNeighborX="-25422" custLinFactNeighborY="2234"/>
      <dgm:spPr/>
    </dgm:pt>
    <dgm:pt modelId="{2E7A3211-6812-46B7-9A6E-6F4C51BCC9A1}" type="pres">
      <dgm:prSet presAssocID="{6D6504CF-2053-4AC3-92F4-54141E98DCD0}" presName="connectorText" presStyleLbl="sibTrans2D1" presStyleIdx="2" presStyleCnt="5"/>
      <dgm:spPr/>
    </dgm:pt>
    <dgm:pt modelId="{80108666-C69E-4F5C-A8EE-A2943B3EB58F}" type="pres">
      <dgm:prSet presAssocID="{0E54AE04-E37E-4D9F-8B77-F58F1B94A8A7}" presName="node" presStyleLbl="node1" presStyleIdx="3" presStyleCnt="5" custScaleX="144177" custScaleY="152140" custRadScaleRad="118870" custRadScaleInc="7180">
        <dgm:presLayoutVars>
          <dgm:bulletEnabled val="1"/>
        </dgm:presLayoutVars>
      </dgm:prSet>
      <dgm:spPr/>
    </dgm:pt>
    <dgm:pt modelId="{6D81FB98-F38E-4EAD-B394-04F50E633104}" type="pres">
      <dgm:prSet presAssocID="{23EA9605-253A-434B-809D-49FE8D919964}" presName="sibTrans" presStyleLbl="sibTrans2D1" presStyleIdx="3" presStyleCnt="5" custScaleX="161634"/>
      <dgm:spPr/>
    </dgm:pt>
    <dgm:pt modelId="{049B4590-88FE-41E2-A83F-407F2E6C2EDB}" type="pres">
      <dgm:prSet presAssocID="{23EA9605-253A-434B-809D-49FE8D919964}" presName="connectorText" presStyleLbl="sibTrans2D1" presStyleIdx="3" presStyleCnt="5"/>
      <dgm:spPr/>
    </dgm:pt>
    <dgm:pt modelId="{BF99537D-7116-468F-BDE2-B9E722C633C0}" type="pres">
      <dgm:prSet presAssocID="{0A121D43-7860-420F-ADDA-A38D8D948FD0}" presName="node" presStyleLbl="node1" presStyleIdx="4" presStyleCnt="5" custScaleX="139357" custScaleY="146481" custRadScaleRad="168090" custRadScaleInc="-10629">
        <dgm:presLayoutVars>
          <dgm:bulletEnabled val="1"/>
        </dgm:presLayoutVars>
      </dgm:prSet>
      <dgm:spPr/>
    </dgm:pt>
    <dgm:pt modelId="{2A008F12-7FE6-40CC-82E9-4D118546487F}" type="pres">
      <dgm:prSet presAssocID="{6FFE3220-555E-499C-8D8A-3695F044CE95}" presName="sibTrans" presStyleLbl="sibTrans2D1" presStyleIdx="4" presStyleCnt="5" custLinFactNeighborX="-2353" custLinFactNeighborY="-18222"/>
      <dgm:spPr/>
    </dgm:pt>
    <dgm:pt modelId="{0A02CA7C-5260-4156-8871-940AA647FE7D}" type="pres">
      <dgm:prSet presAssocID="{6FFE3220-555E-499C-8D8A-3695F044CE95}" presName="connectorText" presStyleLbl="sibTrans2D1" presStyleIdx="4" presStyleCnt="5"/>
      <dgm:spPr/>
    </dgm:pt>
  </dgm:ptLst>
  <dgm:cxnLst>
    <dgm:cxn modelId="{DE473A20-9F17-D548-9A5D-4BA83DD49C80}" type="presOf" srcId="{0A121D43-7860-420F-ADDA-A38D8D948FD0}" destId="{BF99537D-7116-468F-BDE2-B9E722C633C0}" srcOrd="0" destOrd="0" presId="urn:microsoft.com/office/officeart/2005/8/layout/cycle2"/>
    <dgm:cxn modelId="{A4EF4D26-8D25-9345-8377-EF8847B95651}" type="presOf" srcId="{4E8D1E25-6149-47B3-BD12-FF27999E4E4C}" destId="{5E40457A-DD3C-437D-A858-34EB175D702C}" srcOrd="0" destOrd="0" presId="urn:microsoft.com/office/officeart/2005/8/layout/cycle2"/>
    <dgm:cxn modelId="{A5B12F36-4146-E74D-A885-AB6B86FD40B5}" type="presOf" srcId="{4E8D1E25-6149-47B3-BD12-FF27999E4E4C}" destId="{896CA03B-FC58-479B-9D4E-E79F2FB20C65}" srcOrd="1" destOrd="0" presId="urn:microsoft.com/office/officeart/2005/8/layout/cycle2"/>
    <dgm:cxn modelId="{2FB9E63C-F97F-F64E-86C3-584493E98100}" type="presOf" srcId="{23EA9605-253A-434B-809D-49FE8D919964}" destId="{6D81FB98-F38E-4EAD-B394-04F50E633104}" srcOrd="0" destOrd="0" presId="urn:microsoft.com/office/officeart/2005/8/layout/cycle2"/>
    <dgm:cxn modelId="{530FEB5D-FF34-D14D-9F3A-842A64878327}" type="presOf" srcId="{23EA9605-253A-434B-809D-49FE8D919964}" destId="{049B4590-88FE-41E2-A83F-407F2E6C2EDB}" srcOrd="1" destOrd="0" presId="urn:microsoft.com/office/officeart/2005/8/layout/cycle2"/>
    <dgm:cxn modelId="{B87E4F67-3F88-43BA-BFF5-9B526F48F54F}" srcId="{AF619EDB-DDEB-4693-8793-192DEB0D6988}" destId="{0A121D43-7860-420F-ADDA-A38D8D948FD0}" srcOrd="4" destOrd="0" parTransId="{3F6BD09E-50EE-4F3F-830A-0C90DB131041}" sibTransId="{6FFE3220-555E-499C-8D8A-3695F044CE95}"/>
    <dgm:cxn modelId="{BBC9AE49-9441-A346-A399-B1B565051186}" type="presOf" srcId="{3E8C551C-93FC-40C6-BC14-4F95EAE75BCB}" destId="{0DC940D5-2A85-4B30-A40F-7FA93D1470B6}" srcOrd="0" destOrd="0" presId="urn:microsoft.com/office/officeart/2005/8/layout/cycle2"/>
    <dgm:cxn modelId="{10C1C34A-5F5C-4B13-AD4E-3931F13B3908}" srcId="{AF619EDB-DDEB-4693-8793-192DEB0D6988}" destId="{B3B8AC43-4A5B-446E-AC0F-16BF68EF4FAF}" srcOrd="1" destOrd="0" parTransId="{AB05957F-83C6-4C28-B4CB-50CE5DE46BFA}" sibTransId="{4E8D1E25-6149-47B3-BD12-FF27999E4E4C}"/>
    <dgm:cxn modelId="{4BFA046F-3F5F-F04C-AB58-F25845F4A5F8}" type="presOf" srcId="{6FFE3220-555E-499C-8D8A-3695F044CE95}" destId="{0A02CA7C-5260-4156-8871-940AA647FE7D}" srcOrd="1" destOrd="0" presId="urn:microsoft.com/office/officeart/2005/8/layout/cycle2"/>
    <dgm:cxn modelId="{82D5FE82-E62E-C943-8219-AE7931388109}" type="presOf" srcId="{6D6504CF-2053-4AC3-92F4-54141E98DCD0}" destId="{2E7A3211-6812-46B7-9A6E-6F4C51BCC9A1}" srcOrd="1" destOrd="0" presId="urn:microsoft.com/office/officeart/2005/8/layout/cycle2"/>
    <dgm:cxn modelId="{A85D8385-C9AB-3F41-8A86-BDC84C8CB821}" type="presOf" srcId="{2514A231-A062-4DAA-B387-829D319BA30C}" destId="{A96F3FCA-C650-4400-9DA5-510F7F027338}" srcOrd="1" destOrd="0" presId="urn:microsoft.com/office/officeart/2005/8/layout/cycle2"/>
    <dgm:cxn modelId="{35C33596-E815-4A25-A215-661EF130A241}" srcId="{AF619EDB-DDEB-4693-8793-192DEB0D6988}" destId="{3E8C551C-93FC-40C6-BC14-4F95EAE75BCB}" srcOrd="2" destOrd="0" parTransId="{40A2179A-C1ED-4C8B-A8A9-84E3FD8352C2}" sibTransId="{6D6504CF-2053-4AC3-92F4-54141E98DCD0}"/>
    <dgm:cxn modelId="{2E5ED0A2-9A9C-814B-A842-A6AEB94C5022}" type="presOf" srcId="{0E54AE04-E37E-4D9F-8B77-F58F1B94A8A7}" destId="{80108666-C69E-4F5C-A8EE-A2943B3EB58F}" srcOrd="0" destOrd="0" presId="urn:microsoft.com/office/officeart/2005/8/layout/cycle2"/>
    <dgm:cxn modelId="{9E31C9A8-5729-7A42-8D95-7346E56B229F}" type="presOf" srcId="{9DDE0CB3-F89E-4E98-AE3D-D97F1DE5DC70}" destId="{48443B25-C4C0-46AA-B883-BA56844BC179}" srcOrd="0" destOrd="0" presId="urn:microsoft.com/office/officeart/2005/8/layout/cycle2"/>
    <dgm:cxn modelId="{0C60EABA-3541-C743-9F66-C8F6E2B94C38}" type="presOf" srcId="{AF619EDB-DDEB-4693-8793-192DEB0D6988}" destId="{DBBD35C6-BDF6-485B-A19D-A838E108C16E}" srcOrd="0" destOrd="0" presId="urn:microsoft.com/office/officeart/2005/8/layout/cycle2"/>
    <dgm:cxn modelId="{8B8E41BF-8E4A-F340-A26B-CB7C8F0E0688}" type="presOf" srcId="{6FFE3220-555E-499C-8D8A-3695F044CE95}" destId="{2A008F12-7FE6-40CC-82E9-4D118546487F}" srcOrd="0" destOrd="0" presId="urn:microsoft.com/office/officeart/2005/8/layout/cycle2"/>
    <dgm:cxn modelId="{E2B916C6-0624-A647-A07C-F46D292F883E}" type="presOf" srcId="{6D6504CF-2053-4AC3-92F4-54141E98DCD0}" destId="{F45DC30F-0F5C-4DFE-A81D-CDF9701CE75C}" srcOrd="0" destOrd="0" presId="urn:microsoft.com/office/officeart/2005/8/layout/cycle2"/>
    <dgm:cxn modelId="{349D18EE-79FD-4544-B88D-2267C90336BE}" srcId="{AF619EDB-DDEB-4693-8793-192DEB0D6988}" destId="{9DDE0CB3-F89E-4E98-AE3D-D97F1DE5DC70}" srcOrd="0" destOrd="0" parTransId="{5AA1A938-EBAD-4314-B52E-EED774B820A6}" sibTransId="{2514A231-A062-4DAA-B387-829D319BA30C}"/>
    <dgm:cxn modelId="{84199CF6-D006-7545-BBB0-6BF7BE853DC9}" type="presOf" srcId="{B3B8AC43-4A5B-446E-AC0F-16BF68EF4FAF}" destId="{68493CD3-5DB2-41F1-8A7D-687F2112C135}" srcOrd="0" destOrd="0" presId="urn:microsoft.com/office/officeart/2005/8/layout/cycle2"/>
    <dgm:cxn modelId="{B29145FA-2763-4D4A-9178-62B68BC6BCF1}" type="presOf" srcId="{2514A231-A062-4DAA-B387-829D319BA30C}" destId="{E580BA6C-9828-48F5-B42D-2AAB87ED5267}" srcOrd="0" destOrd="0" presId="urn:microsoft.com/office/officeart/2005/8/layout/cycle2"/>
    <dgm:cxn modelId="{DD4A37FE-57C6-46D8-BA52-480B38DEBD33}" srcId="{AF619EDB-DDEB-4693-8793-192DEB0D6988}" destId="{0E54AE04-E37E-4D9F-8B77-F58F1B94A8A7}" srcOrd="3" destOrd="0" parTransId="{119DD731-B34A-4FEA-8FCF-615FC8FDD1EC}" sibTransId="{23EA9605-253A-434B-809D-49FE8D919964}"/>
    <dgm:cxn modelId="{FEB368A0-0789-6D4A-98E0-3FBDC809056B}" type="presParOf" srcId="{DBBD35C6-BDF6-485B-A19D-A838E108C16E}" destId="{48443B25-C4C0-46AA-B883-BA56844BC179}" srcOrd="0" destOrd="0" presId="urn:microsoft.com/office/officeart/2005/8/layout/cycle2"/>
    <dgm:cxn modelId="{6CFB7CD1-FA0F-5E4C-9CE7-5A4318F25ACF}" type="presParOf" srcId="{DBBD35C6-BDF6-485B-A19D-A838E108C16E}" destId="{E580BA6C-9828-48F5-B42D-2AAB87ED5267}" srcOrd="1" destOrd="0" presId="urn:microsoft.com/office/officeart/2005/8/layout/cycle2"/>
    <dgm:cxn modelId="{85F02D3B-D66A-B64E-9654-3F855C0FBBE8}" type="presParOf" srcId="{E580BA6C-9828-48F5-B42D-2AAB87ED5267}" destId="{A96F3FCA-C650-4400-9DA5-510F7F027338}" srcOrd="0" destOrd="0" presId="urn:microsoft.com/office/officeart/2005/8/layout/cycle2"/>
    <dgm:cxn modelId="{B3F69BE3-EEE6-2441-9906-5229FA954908}" type="presParOf" srcId="{DBBD35C6-BDF6-485B-A19D-A838E108C16E}" destId="{68493CD3-5DB2-41F1-8A7D-687F2112C135}" srcOrd="2" destOrd="0" presId="urn:microsoft.com/office/officeart/2005/8/layout/cycle2"/>
    <dgm:cxn modelId="{74F1EC61-3DCE-844D-AAA4-7E5D42E767E2}" type="presParOf" srcId="{DBBD35C6-BDF6-485B-A19D-A838E108C16E}" destId="{5E40457A-DD3C-437D-A858-34EB175D702C}" srcOrd="3" destOrd="0" presId="urn:microsoft.com/office/officeart/2005/8/layout/cycle2"/>
    <dgm:cxn modelId="{5097DFB8-0E66-2742-AF0A-820B6BA48B6C}" type="presParOf" srcId="{5E40457A-DD3C-437D-A858-34EB175D702C}" destId="{896CA03B-FC58-479B-9D4E-E79F2FB20C65}" srcOrd="0" destOrd="0" presId="urn:microsoft.com/office/officeart/2005/8/layout/cycle2"/>
    <dgm:cxn modelId="{B22AD13D-B15B-5849-B4EE-5BA4CF84D936}" type="presParOf" srcId="{DBBD35C6-BDF6-485B-A19D-A838E108C16E}" destId="{0DC940D5-2A85-4B30-A40F-7FA93D1470B6}" srcOrd="4" destOrd="0" presId="urn:microsoft.com/office/officeart/2005/8/layout/cycle2"/>
    <dgm:cxn modelId="{C9287A27-2CF7-844D-9550-53A532FE3205}" type="presParOf" srcId="{DBBD35C6-BDF6-485B-A19D-A838E108C16E}" destId="{F45DC30F-0F5C-4DFE-A81D-CDF9701CE75C}" srcOrd="5" destOrd="0" presId="urn:microsoft.com/office/officeart/2005/8/layout/cycle2"/>
    <dgm:cxn modelId="{2A2E4A11-9136-2E48-831B-F0CED521A3F8}" type="presParOf" srcId="{F45DC30F-0F5C-4DFE-A81D-CDF9701CE75C}" destId="{2E7A3211-6812-46B7-9A6E-6F4C51BCC9A1}" srcOrd="0" destOrd="0" presId="urn:microsoft.com/office/officeart/2005/8/layout/cycle2"/>
    <dgm:cxn modelId="{5F33162D-0114-2141-A415-157180B4770C}" type="presParOf" srcId="{DBBD35C6-BDF6-485B-A19D-A838E108C16E}" destId="{80108666-C69E-4F5C-A8EE-A2943B3EB58F}" srcOrd="6" destOrd="0" presId="urn:microsoft.com/office/officeart/2005/8/layout/cycle2"/>
    <dgm:cxn modelId="{F7FD081D-2847-4547-BD68-0D44036C7F02}" type="presParOf" srcId="{DBBD35C6-BDF6-485B-A19D-A838E108C16E}" destId="{6D81FB98-F38E-4EAD-B394-04F50E633104}" srcOrd="7" destOrd="0" presId="urn:microsoft.com/office/officeart/2005/8/layout/cycle2"/>
    <dgm:cxn modelId="{4C449DF0-1575-A646-BE1A-FE538C01A8E2}" type="presParOf" srcId="{6D81FB98-F38E-4EAD-B394-04F50E633104}" destId="{049B4590-88FE-41E2-A83F-407F2E6C2EDB}" srcOrd="0" destOrd="0" presId="urn:microsoft.com/office/officeart/2005/8/layout/cycle2"/>
    <dgm:cxn modelId="{25C4046F-EA96-B848-8A3A-40D2EE8729AA}" type="presParOf" srcId="{DBBD35C6-BDF6-485B-A19D-A838E108C16E}" destId="{BF99537D-7116-468F-BDE2-B9E722C633C0}" srcOrd="8" destOrd="0" presId="urn:microsoft.com/office/officeart/2005/8/layout/cycle2"/>
    <dgm:cxn modelId="{3E37B99E-8589-4B4E-8951-9C109E7DD62B}" type="presParOf" srcId="{DBBD35C6-BDF6-485B-A19D-A838E108C16E}" destId="{2A008F12-7FE6-40CC-82E9-4D118546487F}" srcOrd="9" destOrd="0" presId="urn:microsoft.com/office/officeart/2005/8/layout/cycle2"/>
    <dgm:cxn modelId="{D2363CEE-B083-D64C-B4C9-3B8B3F8A0145}" type="presParOf" srcId="{2A008F12-7FE6-40CC-82E9-4D118546487F}" destId="{0A02CA7C-5260-4156-8871-940AA647FE7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43B25-C4C0-46AA-B883-BA56844BC179}">
      <dsp:nvSpPr>
        <dsp:cNvPr id="0" name=""/>
        <dsp:cNvSpPr/>
      </dsp:nvSpPr>
      <dsp:spPr>
        <a:xfrm>
          <a:off x="2331402" y="-90379"/>
          <a:ext cx="1536445" cy="1521360"/>
        </a:xfrm>
        <a:prstGeom prst="ellipse">
          <a:avLst/>
        </a:prstGeom>
        <a:blipFill dpi="0" rotWithShape="0">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b="1" kern="1200" dirty="0"/>
        </a:p>
      </dsp:txBody>
      <dsp:txXfrm>
        <a:off x="2556409" y="132419"/>
        <a:ext cx="1086431" cy="1075764"/>
      </dsp:txXfrm>
    </dsp:sp>
    <dsp:sp modelId="{E580BA6C-9828-48F5-B42D-2AAB87ED5267}">
      <dsp:nvSpPr>
        <dsp:cNvPr id="0" name=""/>
        <dsp:cNvSpPr/>
      </dsp:nvSpPr>
      <dsp:spPr>
        <a:xfrm rot="876590">
          <a:off x="4036726" y="716246"/>
          <a:ext cx="403122" cy="35726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038459" y="774182"/>
        <a:ext cx="295942" cy="214360"/>
      </dsp:txXfrm>
    </dsp:sp>
    <dsp:sp modelId="{68493CD3-5DB2-41F1-8A7D-687F2112C135}">
      <dsp:nvSpPr>
        <dsp:cNvPr id="0" name=""/>
        <dsp:cNvSpPr/>
      </dsp:nvSpPr>
      <dsp:spPr>
        <a:xfrm>
          <a:off x="4315355" y="648393"/>
          <a:ext cx="2078833" cy="1520281"/>
        </a:xfrm>
        <a:prstGeom prst="ellipse">
          <a:avLst/>
        </a:prstGeom>
        <a:blipFill dpi="0" rotWithShape="0">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tx1"/>
            </a:solidFill>
          </a:endParaRPr>
        </a:p>
      </dsp:txBody>
      <dsp:txXfrm>
        <a:off x="4619793" y="871033"/>
        <a:ext cx="1469957" cy="1075001"/>
      </dsp:txXfrm>
    </dsp:sp>
    <dsp:sp modelId="{5E40457A-DD3C-437D-A858-34EB175D702C}">
      <dsp:nvSpPr>
        <dsp:cNvPr id="0" name=""/>
        <dsp:cNvSpPr/>
      </dsp:nvSpPr>
      <dsp:spPr>
        <a:xfrm rot="7329344">
          <a:off x="4792104" y="1884490"/>
          <a:ext cx="483665" cy="35726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4874216" y="1910573"/>
        <a:ext cx="376485" cy="214360"/>
      </dsp:txXfrm>
    </dsp:sp>
    <dsp:sp modelId="{0DC940D5-2A85-4B30-A40F-7FA93D1470B6}">
      <dsp:nvSpPr>
        <dsp:cNvPr id="0" name=""/>
        <dsp:cNvSpPr/>
      </dsp:nvSpPr>
      <dsp:spPr>
        <a:xfrm>
          <a:off x="3641670" y="2200094"/>
          <a:ext cx="1482162" cy="1509261"/>
        </a:xfrm>
        <a:prstGeom prst="ellipse">
          <a:avLst/>
        </a:prstGeom>
        <a:blipFill dpi="0" rotWithShape="0">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b" anchorCtr="0">
          <a:noAutofit/>
        </a:bodyPr>
        <a:lstStyle/>
        <a:p>
          <a:pPr marL="0" lvl="0" indent="0" algn="ctr" defTabSz="1422400">
            <a:lnSpc>
              <a:spcPct val="90000"/>
            </a:lnSpc>
            <a:spcBef>
              <a:spcPct val="0"/>
            </a:spcBef>
            <a:spcAft>
              <a:spcPct val="35000"/>
            </a:spcAft>
            <a:buNone/>
          </a:pPr>
          <a:endParaRPr lang="en-US" sz="3200" b="1" kern="1200" dirty="0">
            <a:solidFill>
              <a:schemeClr val="tx1"/>
            </a:solidFill>
          </a:endParaRPr>
        </a:p>
      </dsp:txBody>
      <dsp:txXfrm>
        <a:off x="3858728" y="2421120"/>
        <a:ext cx="1048046" cy="1067209"/>
      </dsp:txXfrm>
    </dsp:sp>
    <dsp:sp modelId="{F45DC30F-0F5C-4DFE-A81D-CDF9701CE75C}">
      <dsp:nvSpPr>
        <dsp:cNvPr id="0" name=""/>
        <dsp:cNvSpPr/>
      </dsp:nvSpPr>
      <dsp:spPr>
        <a:xfrm rot="10800000">
          <a:off x="2950015" y="2784073"/>
          <a:ext cx="414334" cy="35726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057195" y="2855526"/>
        <a:ext cx="307154" cy="214360"/>
      </dsp:txXfrm>
    </dsp:sp>
    <dsp:sp modelId="{80108666-C69E-4F5C-A8EE-A2943B3EB58F}">
      <dsp:nvSpPr>
        <dsp:cNvPr id="0" name=""/>
        <dsp:cNvSpPr/>
      </dsp:nvSpPr>
      <dsp:spPr>
        <a:xfrm>
          <a:off x="1333698" y="2149473"/>
          <a:ext cx="1526209" cy="1610502"/>
        </a:xfrm>
        <a:prstGeom prst="ellipse">
          <a:avLst/>
        </a:prstGeom>
        <a:blipFill dpi="0" rotWithShape="0">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557206" y="2385326"/>
        <a:ext cx="1079193" cy="1138796"/>
      </dsp:txXfrm>
    </dsp:sp>
    <dsp:sp modelId="{6D81FB98-F38E-4EAD-B394-04F50E633104}">
      <dsp:nvSpPr>
        <dsp:cNvPr id="0" name=""/>
        <dsp:cNvSpPr/>
      </dsp:nvSpPr>
      <dsp:spPr>
        <a:xfrm rot="14037140">
          <a:off x="1282183" y="1945262"/>
          <a:ext cx="419860" cy="35726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1367308" y="2060044"/>
        <a:ext cx="312680" cy="214360"/>
      </dsp:txXfrm>
    </dsp:sp>
    <dsp:sp modelId="{BF99537D-7116-468F-BDE2-B9E722C633C0}">
      <dsp:nvSpPr>
        <dsp:cNvPr id="0" name=""/>
        <dsp:cNvSpPr/>
      </dsp:nvSpPr>
      <dsp:spPr>
        <a:xfrm>
          <a:off x="157821" y="528745"/>
          <a:ext cx="1475186" cy="1550598"/>
        </a:xfrm>
        <a:prstGeom prst="ellipse">
          <a:avLst/>
        </a:prstGeom>
        <a:blipFill dpi="0" rotWithShape="0">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73857" y="755825"/>
        <a:ext cx="1043114" cy="1096438"/>
      </dsp:txXfrm>
    </dsp:sp>
    <dsp:sp modelId="{2A008F12-7FE6-40CC-82E9-4D118546487F}">
      <dsp:nvSpPr>
        <dsp:cNvPr id="0" name=""/>
        <dsp:cNvSpPr/>
      </dsp:nvSpPr>
      <dsp:spPr>
        <a:xfrm rot="20637555">
          <a:off x="1755070" y="750475"/>
          <a:ext cx="416361" cy="357266"/>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rgbClr val="FF7600"/>
            </a:solidFill>
          </a:endParaRPr>
        </a:p>
      </dsp:txBody>
      <dsp:txXfrm>
        <a:off x="1757157" y="836736"/>
        <a:ext cx="309181" cy="21436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E1398-D0D3-452B-8CD1-FDEAA102A918}" type="datetimeFigureOut">
              <a:rPr lang="en-US" smtClean="0"/>
              <a:t>10/13/2020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2A576B-D0BC-48A8-8572-909ED7407381}" type="slidenum">
              <a:rPr lang="en-US" smtClean="0"/>
              <a:t>‹#›</a:t>
            </a:fld>
            <a:endParaRPr lang="en-US" dirty="0"/>
          </a:p>
        </p:txBody>
      </p:sp>
    </p:spTree>
    <p:extLst>
      <p:ext uri="{BB962C8B-B14F-4D97-AF65-F5344CB8AC3E}">
        <p14:creationId xmlns:p14="http://schemas.microsoft.com/office/powerpoint/2010/main" val="903209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xfrm>
            <a:off x="663575" y="1160463"/>
            <a:ext cx="5573713"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Collage of pictures of people of all ages with and without disabilities participating in every day activities, such as playing golf, swimming and playing soccer.  Working at a restaurant, hospital and farm.  Hanging out with friends and getting married. </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0888" indent="-288925">
              <a:defRPr>
                <a:solidFill>
                  <a:schemeClr val="tx1"/>
                </a:solidFill>
                <a:latin typeface="Arial" charset="0"/>
              </a:defRPr>
            </a:lvl2pPr>
            <a:lvl3pPr marL="1155700" indent="-230188">
              <a:defRPr>
                <a:solidFill>
                  <a:schemeClr val="tx1"/>
                </a:solidFill>
                <a:latin typeface="Arial" charset="0"/>
              </a:defRPr>
            </a:lvl3pPr>
            <a:lvl4pPr marL="1617663" indent="-230188">
              <a:defRPr>
                <a:solidFill>
                  <a:schemeClr val="tx1"/>
                </a:solidFill>
                <a:latin typeface="Arial" charset="0"/>
              </a:defRPr>
            </a:lvl4pPr>
            <a:lvl5pPr marL="2081213" indent="-230188">
              <a:defRPr>
                <a:solidFill>
                  <a:schemeClr val="tx1"/>
                </a:solidFill>
                <a:latin typeface="Arial" charset="0"/>
              </a:defRPr>
            </a:lvl5pPr>
            <a:lvl6pPr marL="2538413" indent="-230188" eaLnBrk="0" fontAlgn="base" hangingPunct="0">
              <a:spcBef>
                <a:spcPct val="0"/>
              </a:spcBef>
              <a:spcAft>
                <a:spcPct val="0"/>
              </a:spcAft>
              <a:defRPr>
                <a:solidFill>
                  <a:schemeClr val="tx1"/>
                </a:solidFill>
                <a:latin typeface="Arial" charset="0"/>
              </a:defRPr>
            </a:lvl6pPr>
            <a:lvl7pPr marL="2995613" indent="-230188" eaLnBrk="0" fontAlgn="base" hangingPunct="0">
              <a:spcBef>
                <a:spcPct val="0"/>
              </a:spcBef>
              <a:spcAft>
                <a:spcPct val="0"/>
              </a:spcAft>
              <a:defRPr>
                <a:solidFill>
                  <a:schemeClr val="tx1"/>
                </a:solidFill>
                <a:latin typeface="Arial" charset="0"/>
              </a:defRPr>
            </a:lvl7pPr>
            <a:lvl8pPr marL="3452813" indent="-230188" eaLnBrk="0" fontAlgn="base" hangingPunct="0">
              <a:spcBef>
                <a:spcPct val="0"/>
              </a:spcBef>
              <a:spcAft>
                <a:spcPct val="0"/>
              </a:spcAft>
              <a:defRPr>
                <a:solidFill>
                  <a:schemeClr val="tx1"/>
                </a:solidFill>
                <a:latin typeface="Arial" charset="0"/>
              </a:defRPr>
            </a:lvl8pPr>
            <a:lvl9pPr marL="3910013" indent="-230188" eaLnBrk="0" fontAlgn="base" hangingPunct="0">
              <a:spcBef>
                <a:spcPct val="0"/>
              </a:spcBef>
              <a:spcAft>
                <a:spcPct val="0"/>
              </a:spcAft>
              <a:defRPr>
                <a:solidFill>
                  <a:schemeClr val="tx1"/>
                </a:solidFill>
                <a:latin typeface="Arial" charset="0"/>
              </a:defRPr>
            </a:lvl9pPr>
          </a:lstStyle>
          <a:p>
            <a:fld id="{960DD067-BE24-E94E-92F8-BE103C9B7888}" type="slidenum">
              <a:rPr lang="en-US" altLang="en-US">
                <a:solidFill>
                  <a:srgbClr val="000000"/>
                </a:solidFill>
                <a:latin typeface="Calibri" charset="0"/>
              </a:rPr>
              <a:pPr/>
              <a:t>22</a:t>
            </a:fld>
            <a:endParaRPr lang="en-US" altLang="en-US">
              <a:solidFill>
                <a:srgbClr val="000000"/>
              </a:solidFill>
              <a:latin typeface="Calibri" charset="0"/>
            </a:endParaRPr>
          </a:p>
        </p:txBody>
      </p:sp>
    </p:spTree>
    <p:extLst>
      <p:ext uri="{BB962C8B-B14F-4D97-AF65-F5344CB8AC3E}">
        <p14:creationId xmlns:p14="http://schemas.microsoft.com/office/powerpoint/2010/main" val="1039224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2904-DDDF-41E3-A05E-6F1DFCF321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376CF6-F322-4FC6-BA4F-45226A3B70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39756-24A5-4AC6-A764-896A4F79EFFD}"/>
              </a:ext>
            </a:extLst>
          </p:cNvPr>
          <p:cNvSpPr>
            <a:spLocks noGrp="1"/>
          </p:cNvSpPr>
          <p:nvPr>
            <p:ph type="dt" sz="half" idx="10"/>
          </p:nvPr>
        </p:nvSpPr>
        <p:spPr/>
        <p:txBody>
          <a:bodyPr/>
          <a:lstStyle/>
          <a:p>
            <a:fld id="{42A03CFF-3AB9-449F-B1DB-780289911C58}" type="datetime1">
              <a:rPr lang="en-US" smtClean="0"/>
              <a:t>10/13/2020</a:t>
            </a:fld>
            <a:endParaRPr lang="en-US" dirty="0"/>
          </a:p>
        </p:txBody>
      </p:sp>
      <p:sp>
        <p:nvSpPr>
          <p:cNvPr id="5" name="Footer Placeholder 4">
            <a:extLst>
              <a:ext uri="{FF2B5EF4-FFF2-40B4-BE49-F238E27FC236}">
                <a16:creationId xmlns:a16="http://schemas.microsoft.com/office/drawing/2014/main" id="{AF2599D5-8692-4581-BEE1-87B57F97D3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A75509-2F06-4845-8066-A63C876D8037}"/>
              </a:ext>
            </a:extLst>
          </p:cNvPr>
          <p:cNvSpPr>
            <a:spLocks noGrp="1"/>
          </p:cNvSpPr>
          <p:nvPr>
            <p:ph type="sldNum" sz="quarter" idx="12"/>
          </p:nvPr>
        </p:nvSpPr>
        <p:spPr/>
        <p:txBody>
          <a:bodyPr/>
          <a:lstStyle/>
          <a:p>
            <a:fld id="{92F93CF4-EFE7-4628-A016-2B5EF99F3D22}" type="slidenum">
              <a:rPr lang="en-US" smtClean="0"/>
              <a:t>‹#›</a:t>
            </a:fld>
            <a:endParaRPr lang="en-US" dirty="0"/>
          </a:p>
        </p:txBody>
      </p:sp>
    </p:spTree>
    <p:extLst>
      <p:ext uri="{BB962C8B-B14F-4D97-AF65-F5344CB8AC3E}">
        <p14:creationId xmlns:p14="http://schemas.microsoft.com/office/powerpoint/2010/main" val="515882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D1239-14CD-4449-99E1-411451F908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56BB25-C49E-4749-8F6C-01C1A77E9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7200C-136A-498F-BB3A-D9103008C34C}"/>
              </a:ext>
            </a:extLst>
          </p:cNvPr>
          <p:cNvSpPr>
            <a:spLocks noGrp="1"/>
          </p:cNvSpPr>
          <p:nvPr>
            <p:ph type="dt" sz="half" idx="10"/>
          </p:nvPr>
        </p:nvSpPr>
        <p:spPr/>
        <p:txBody>
          <a:bodyPr/>
          <a:lstStyle/>
          <a:p>
            <a:fld id="{C0F1ACAF-F818-4E3F-8EC8-EB870BBC54F2}" type="datetime1">
              <a:rPr lang="en-US" smtClean="0"/>
              <a:t>10/13/2020</a:t>
            </a:fld>
            <a:endParaRPr lang="en-US" dirty="0"/>
          </a:p>
        </p:txBody>
      </p:sp>
      <p:sp>
        <p:nvSpPr>
          <p:cNvPr id="5" name="Footer Placeholder 4">
            <a:extLst>
              <a:ext uri="{FF2B5EF4-FFF2-40B4-BE49-F238E27FC236}">
                <a16:creationId xmlns:a16="http://schemas.microsoft.com/office/drawing/2014/main" id="{EDFAE2CA-6E0C-4493-99C0-2451CEB59B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59BB2B-7AE2-45D2-9D53-54332635F1E6}"/>
              </a:ext>
            </a:extLst>
          </p:cNvPr>
          <p:cNvSpPr>
            <a:spLocks noGrp="1"/>
          </p:cNvSpPr>
          <p:nvPr>
            <p:ph type="sldNum" sz="quarter" idx="12"/>
          </p:nvPr>
        </p:nvSpPr>
        <p:spPr/>
        <p:txBody>
          <a:bodyPr/>
          <a:lstStyle/>
          <a:p>
            <a:fld id="{92F93CF4-EFE7-4628-A016-2B5EF99F3D22}" type="slidenum">
              <a:rPr lang="en-US" smtClean="0"/>
              <a:t>‹#›</a:t>
            </a:fld>
            <a:endParaRPr lang="en-US" dirty="0"/>
          </a:p>
        </p:txBody>
      </p:sp>
    </p:spTree>
    <p:extLst>
      <p:ext uri="{BB962C8B-B14F-4D97-AF65-F5344CB8AC3E}">
        <p14:creationId xmlns:p14="http://schemas.microsoft.com/office/powerpoint/2010/main" val="206418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32F299-5A44-4349-A85A-C124E6B541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F5D281-0F10-4E83-8488-F3BBFC4581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941F30-4F13-4F2A-9CE5-CF25991A6C74}"/>
              </a:ext>
            </a:extLst>
          </p:cNvPr>
          <p:cNvSpPr>
            <a:spLocks noGrp="1"/>
          </p:cNvSpPr>
          <p:nvPr>
            <p:ph type="dt" sz="half" idx="10"/>
          </p:nvPr>
        </p:nvSpPr>
        <p:spPr/>
        <p:txBody>
          <a:bodyPr/>
          <a:lstStyle/>
          <a:p>
            <a:fld id="{8098D18E-7A93-43F1-A2C4-6B64ACAAF9FE}" type="datetime1">
              <a:rPr lang="en-US" smtClean="0"/>
              <a:t>10/13/2020</a:t>
            </a:fld>
            <a:endParaRPr lang="en-US" dirty="0"/>
          </a:p>
        </p:txBody>
      </p:sp>
      <p:sp>
        <p:nvSpPr>
          <p:cNvPr id="5" name="Footer Placeholder 4">
            <a:extLst>
              <a:ext uri="{FF2B5EF4-FFF2-40B4-BE49-F238E27FC236}">
                <a16:creationId xmlns:a16="http://schemas.microsoft.com/office/drawing/2014/main" id="{0C1C9D25-72C8-4168-BA37-B7756282CA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0A0BEB-C6C8-4ABC-9722-B9B38A10F8AB}"/>
              </a:ext>
            </a:extLst>
          </p:cNvPr>
          <p:cNvSpPr>
            <a:spLocks noGrp="1"/>
          </p:cNvSpPr>
          <p:nvPr>
            <p:ph type="sldNum" sz="quarter" idx="12"/>
          </p:nvPr>
        </p:nvSpPr>
        <p:spPr/>
        <p:txBody>
          <a:bodyPr/>
          <a:lstStyle/>
          <a:p>
            <a:fld id="{92F93CF4-EFE7-4628-A016-2B5EF99F3D22}" type="slidenum">
              <a:rPr lang="en-US" smtClean="0"/>
              <a:t>‹#›</a:t>
            </a:fld>
            <a:endParaRPr lang="en-US" dirty="0"/>
          </a:p>
        </p:txBody>
      </p:sp>
    </p:spTree>
    <p:extLst>
      <p:ext uri="{BB962C8B-B14F-4D97-AF65-F5344CB8AC3E}">
        <p14:creationId xmlns:p14="http://schemas.microsoft.com/office/powerpoint/2010/main" val="209311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3DA1-5F00-44AF-B916-05220F9351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2005E-7129-4D97-8391-4932448A18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74C7C-DAA2-439A-AE0C-67FFF1FAC741}"/>
              </a:ext>
            </a:extLst>
          </p:cNvPr>
          <p:cNvSpPr>
            <a:spLocks noGrp="1"/>
          </p:cNvSpPr>
          <p:nvPr>
            <p:ph type="dt" sz="half" idx="10"/>
          </p:nvPr>
        </p:nvSpPr>
        <p:spPr/>
        <p:txBody>
          <a:bodyPr/>
          <a:lstStyle/>
          <a:p>
            <a:fld id="{BC09D661-41ED-461D-8480-0822C2A6BC49}" type="datetime1">
              <a:rPr lang="en-US" smtClean="0"/>
              <a:t>10/13/2020</a:t>
            </a:fld>
            <a:endParaRPr lang="en-US" dirty="0"/>
          </a:p>
        </p:txBody>
      </p:sp>
      <p:sp>
        <p:nvSpPr>
          <p:cNvPr id="5" name="Footer Placeholder 4">
            <a:extLst>
              <a:ext uri="{FF2B5EF4-FFF2-40B4-BE49-F238E27FC236}">
                <a16:creationId xmlns:a16="http://schemas.microsoft.com/office/drawing/2014/main" id="{204B84C5-1B52-4763-B8E7-6C93F3E925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D55079-A463-4DFE-99A5-687C0CE326EA}"/>
              </a:ext>
            </a:extLst>
          </p:cNvPr>
          <p:cNvSpPr>
            <a:spLocks noGrp="1"/>
          </p:cNvSpPr>
          <p:nvPr>
            <p:ph type="sldNum" sz="quarter" idx="12"/>
          </p:nvPr>
        </p:nvSpPr>
        <p:spPr/>
        <p:txBody>
          <a:bodyPr/>
          <a:lstStyle/>
          <a:p>
            <a:fld id="{92F93CF4-EFE7-4628-A016-2B5EF99F3D22}" type="slidenum">
              <a:rPr lang="en-US" smtClean="0"/>
              <a:t>‹#›</a:t>
            </a:fld>
            <a:endParaRPr lang="en-US" dirty="0"/>
          </a:p>
        </p:txBody>
      </p:sp>
    </p:spTree>
    <p:extLst>
      <p:ext uri="{BB962C8B-B14F-4D97-AF65-F5344CB8AC3E}">
        <p14:creationId xmlns:p14="http://schemas.microsoft.com/office/powerpoint/2010/main" val="304858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AD8F-FC96-456D-AFD3-A2EEC27DA7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547A3B-F79A-4858-9946-A9706BD4F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9E9DF1-3563-4A3B-9E77-0FE93E7E3E78}"/>
              </a:ext>
            </a:extLst>
          </p:cNvPr>
          <p:cNvSpPr>
            <a:spLocks noGrp="1"/>
          </p:cNvSpPr>
          <p:nvPr>
            <p:ph type="dt" sz="half" idx="10"/>
          </p:nvPr>
        </p:nvSpPr>
        <p:spPr/>
        <p:txBody>
          <a:bodyPr/>
          <a:lstStyle/>
          <a:p>
            <a:fld id="{C5A54DA2-27EF-4F4D-A7F4-D60963ED38E6}" type="datetime1">
              <a:rPr lang="en-US" smtClean="0"/>
              <a:t>10/13/2020</a:t>
            </a:fld>
            <a:endParaRPr lang="en-US" dirty="0"/>
          </a:p>
        </p:txBody>
      </p:sp>
      <p:sp>
        <p:nvSpPr>
          <p:cNvPr id="5" name="Footer Placeholder 4">
            <a:extLst>
              <a:ext uri="{FF2B5EF4-FFF2-40B4-BE49-F238E27FC236}">
                <a16:creationId xmlns:a16="http://schemas.microsoft.com/office/drawing/2014/main" id="{B62786A0-5176-493C-BC4C-0064B59B23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569C99-E9A0-443E-BB2C-7B54DA646684}"/>
              </a:ext>
            </a:extLst>
          </p:cNvPr>
          <p:cNvSpPr>
            <a:spLocks noGrp="1"/>
          </p:cNvSpPr>
          <p:nvPr>
            <p:ph type="sldNum" sz="quarter" idx="12"/>
          </p:nvPr>
        </p:nvSpPr>
        <p:spPr/>
        <p:txBody>
          <a:bodyPr/>
          <a:lstStyle/>
          <a:p>
            <a:fld id="{92F93CF4-EFE7-4628-A016-2B5EF99F3D22}" type="slidenum">
              <a:rPr lang="en-US" smtClean="0"/>
              <a:t>‹#›</a:t>
            </a:fld>
            <a:endParaRPr lang="en-US" dirty="0"/>
          </a:p>
        </p:txBody>
      </p:sp>
    </p:spTree>
    <p:extLst>
      <p:ext uri="{BB962C8B-B14F-4D97-AF65-F5344CB8AC3E}">
        <p14:creationId xmlns:p14="http://schemas.microsoft.com/office/powerpoint/2010/main" val="1056853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3F8E-4310-4B3C-8A47-75A61637DC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6F414B-3A89-4D6C-95FF-1560ECBA05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CF317E-535F-4150-9568-87A1F5E2A0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BAF0E7-9AF5-40E1-AB04-A2DDA5F0CD9A}"/>
              </a:ext>
            </a:extLst>
          </p:cNvPr>
          <p:cNvSpPr>
            <a:spLocks noGrp="1"/>
          </p:cNvSpPr>
          <p:nvPr>
            <p:ph type="dt" sz="half" idx="10"/>
          </p:nvPr>
        </p:nvSpPr>
        <p:spPr/>
        <p:txBody>
          <a:bodyPr/>
          <a:lstStyle/>
          <a:p>
            <a:fld id="{8DD2C8A1-6361-47AF-8F63-2203565037FE}" type="datetime1">
              <a:rPr lang="en-US" smtClean="0"/>
              <a:t>10/13/2020</a:t>
            </a:fld>
            <a:endParaRPr lang="en-US" dirty="0"/>
          </a:p>
        </p:txBody>
      </p:sp>
      <p:sp>
        <p:nvSpPr>
          <p:cNvPr id="6" name="Footer Placeholder 5">
            <a:extLst>
              <a:ext uri="{FF2B5EF4-FFF2-40B4-BE49-F238E27FC236}">
                <a16:creationId xmlns:a16="http://schemas.microsoft.com/office/drawing/2014/main" id="{E1DBADFB-0AFD-4387-933A-E2A9204D07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F8F7C-3A9F-460E-A554-84ECA812F559}"/>
              </a:ext>
            </a:extLst>
          </p:cNvPr>
          <p:cNvSpPr>
            <a:spLocks noGrp="1"/>
          </p:cNvSpPr>
          <p:nvPr>
            <p:ph type="sldNum" sz="quarter" idx="12"/>
          </p:nvPr>
        </p:nvSpPr>
        <p:spPr/>
        <p:txBody>
          <a:bodyPr/>
          <a:lstStyle/>
          <a:p>
            <a:fld id="{92F93CF4-EFE7-4628-A016-2B5EF99F3D22}" type="slidenum">
              <a:rPr lang="en-US" smtClean="0"/>
              <a:t>‹#›</a:t>
            </a:fld>
            <a:endParaRPr lang="en-US" dirty="0"/>
          </a:p>
        </p:txBody>
      </p:sp>
    </p:spTree>
    <p:extLst>
      <p:ext uri="{BB962C8B-B14F-4D97-AF65-F5344CB8AC3E}">
        <p14:creationId xmlns:p14="http://schemas.microsoft.com/office/powerpoint/2010/main" val="4031973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CAE5-D108-4472-A531-960030D233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456910-8CDD-4FAA-A296-2A09A31839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757910-3A2D-4C1B-AED2-917BF12814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6A0AEC-7DDB-4C13-B8E5-F5CB2FBC8A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518A0A-F6CB-4F75-AC83-997DE9F85E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F5C83F-66F8-40DE-A5DF-1F81994B32BC}"/>
              </a:ext>
            </a:extLst>
          </p:cNvPr>
          <p:cNvSpPr>
            <a:spLocks noGrp="1"/>
          </p:cNvSpPr>
          <p:nvPr>
            <p:ph type="dt" sz="half" idx="10"/>
          </p:nvPr>
        </p:nvSpPr>
        <p:spPr/>
        <p:txBody>
          <a:bodyPr/>
          <a:lstStyle/>
          <a:p>
            <a:fld id="{AA0D9735-850B-4461-9C95-CDA950D1A4F8}" type="datetime1">
              <a:rPr lang="en-US" smtClean="0"/>
              <a:t>10/13/2020</a:t>
            </a:fld>
            <a:endParaRPr lang="en-US" dirty="0"/>
          </a:p>
        </p:txBody>
      </p:sp>
      <p:sp>
        <p:nvSpPr>
          <p:cNvPr id="8" name="Footer Placeholder 7">
            <a:extLst>
              <a:ext uri="{FF2B5EF4-FFF2-40B4-BE49-F238E27FC236}">
                <a16:creationId xmlns:a16="http://schemas.microsoft.com/office/drawing/2014/main" id="{6DB2FFD2-FE6C-494A-8CF1-C560A0BA092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B1E948F-9C91-41BA-8A31-10FEC759E782}"/>
              </a:ext>
            </a:extLst>
          </p:cNvPr>
          <p:cNvSpPr>
            <a:spLocks noGrp="1"/>
          </p:cNvSpPr>
          <p:nvPr>
            <p:ph type="sldNum" sz="quarter" idx="12"/>
          </p:nvPr>
        </p:nvSpPr>
        <p:spPr/>
        <p:txBody>
          <a:bodyPr/>
          <a:lstStyle/>
          <a:p>
            <a:fld id="{92F93CF4-EFE7-4628-A016-2B5EF99F3D22}" type="slidenum">
              <a:rPr lang="en-US" smtClean="0"/>
              <a:t>‹#›</a:t>
            </a:fld>
            <a:endParaRPr lang="en-US" dirty="0"/>
          </a:p>
        </p:txBody>
      </p:sp>
    </p:spTree>
    <p:extLst>
      <p:ext uri="{BB962C8B-B14F-4D97-AF65-F5344CB8AC3E}">
        <p14:creationId xmlns:p14="http://schemas.microsoft.com/office/powerpoint/2010/main" val="3658265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D5A3-2348-41F5-AC78-BD0DC183BC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2AC66-3259-46E7-9966-C0537F252911}"/>
              </a:ext>
            </a:extLst>
          </p:cNvPr>
          <p:cNvSpPr>
            <a:spLocks noGrp="1"/>
          </p:cNvSpPr>
          <p:nvPr>
            <p:ph type="dt" sz="half" idx="10"/>
          </p:nvPr>
        </p:nvSpPr>
        <p:spPr/>
        <p:txBody>
          <a:bodyPr/>
          <a:lstStyle/>
          <a:p>
            <a:fld id="{B26918A4-6252-47A4-A592-082804D62F68}" type="datetime1">
              <a:rPr lang="en-US" smtClean="0"/>
              <a:t>10/13/2020</a:t>
            </a:fld>
            <a:endParaRPr lang="en-US" dirty="0"/>
          </a:p>
        </p:txBody>
      </p:sp>
      <p:sp>
        <p:nvSpPr>
          <p:cNvPr id="4" name="Footer Placeholder 3">
            <a:extLst>
              <a:ext uri="{FF2B5EF4-FFF2-40B4-BE49-F238E27FC236}">
                <a16:creationId xmlns:a16="http://schemas.microsoft.com/office/drawing/2014/main" id="{74A0E495-B989-4BD9-9D87-D96D05FDECF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DE9FCCB-8734-42F7-91FB-C836546B00CA}"/>
              </a:ext>
            </a:extLst>
          </p:cNvPr>
          <p:cNvSpPr>
            <a:spLocks noGrp="1"/>
          </p:cNvSpPr>
          <p:nvPr>
            <p:ph type="sldNum" sz="quarter" idx="12"/>
          </p:nvPr>
        </p:nvSpPr>
        <p:spPr/>
        <p:txBody>
          <a:bodyPr/>
          <a:lstStyle/>
          <a:p>
            <a:fld id="{92F93CF4-EFE7-4628-A016-2B5EF99F3D22}" type="slidenum">
              <a:rPr lang="en-US" smtClean="0"/>
              <a:t>‹#›</a:t>
            </a:fld>
            <a:endParaRPr lang="en-US" dirty="0"/>
          </a:p>
        </p:txBody>
      </p:sp>
    </p:spTree>
    <p:extLst>
      <p:ext uri="{BB962C8B-B14F-4D97-AF65-F5344CB8AC3E}">
        <p14:creationId xmlns:p14="http://schemas.microsoft.com/office/powerpoint/2010/main" val="997746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DA1F6C-2C9D-4BAB-949B-BB1AEE9765A6}"/>
              </a:ext>
            </a:extLst>
          </p:cNvPr>
          <p:cNvSpPr>
            <a:spLocks noGrp="1"/>
          </p:cNvSpPr>
          <p:nvPr>
            <p:ph type="dt" sz="half" idx="10"/>
          </p:nvPr>
        </p:nvSpPr>
        <p:spPr/>
        <p:txBody>
          <a:bodyPr/>
          <a:lstStyle/>
          <a:p>
            <a:fld id="{7E5C2172-C25A-4846-B56E-D6FD5C4690AA}" type="datetime1">
              <a:rPr lang="en-US" smtClean="0"/>
              <a:t>10/13/2020</a:t>
            </a:fld>
            <a:endParaRPr lang="en-US" dirty="0"/>
          </a:p>
        </p:txBody>
      </p:sp>
      <p:sp>
        <p:nvSpPr>
          <p:cNvPr id="3" name="Footer Placeholder 2">
            <a:extLst>
              <a:ext uri="{FF2B5EF4-FFF2-40B4-BE49-F238E27FC236}">
                <a16:creationId xmlns:a16="http://schemas.microsoft.com/office/drawing/2014/main" id="{F69041C4-9771-4774-9637-D35D7B5F07C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9BA34A6-DB16-4E89-B419-7B63B9ADF600}"/>
              </a:ext>
            </a:extLst>
          </p:cNvPr>
          <p:cNvSpPr>
            <a:spLocks noGrp="1"/>
          </p:cNvSpPr>
          <p:nvPr>
            <p:ph type="sldNum" sz="quarter" idx="12"/>
          </p:nvPr>
        </p:nvSpPr>
        <p:spPr/>
        <p:txBody>
          <a:bodyPr/>
          <a:lstStyle/>
          <a:p>
            <a:fld id="{92F93CF4-EFE7-4628-A016-2B5EF99F3D22}" type="slidenum">
              <a:rPr lang="en-US" smtClean="0"/>
              <a:t>‹#›</a:t>
            </a:fld>
            <a:endParaRPr lang="en-US" dirty="0"/>
          </a:p>
        </p:txBody>
      </p:sp>
    </p:spTree>
    <p:extLst>
      <p:ext uri="{BB962C8B-B14F-4D97-AF65-F5344CB8AC3E}">
        <p14:creationId xmlns:p14="http://schemas.microsoft.com/office/powerpoint/2010/main" val="353833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C786D-9B98-47A2-8A6A-F2315EA691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D991A0-EEB6-4E94-953C-2AE4982CA0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982352-68B0-4FB3-83A5-696B5849B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B1F2E1-2CA8-4852-8A1D-C3B175DDBDBB}"/>
              </a:ext>
            </a:extLst>
          </p:cNvPr>
          <p:cNvSpPr>
            <a:spLocks noGrp="1"/>
          </p:cNvSpPr>
          <p:nvPr>
            <p:ph type="dt" sz="half" idx="10"/>
          </p:nvPr>
        </p:nvSpPr>
        <p:spPr/>
        <p:txBody>
          <a:bodyPr/>
          <a:lstStyle/>
          <a:p>
            <a:fld id="{15BFC8AD-326F-4192-9F57-8F18F40BE721}" type="datetime1">
              <a:rPr lang="en-US" smtClean="0"/>
              <a:t>10/13/2020</a:t>
            </a:fld>
            <a:endParaRPr lang="en-US" dirty="0"/>
          </a:p>
        </p:txBody>
      </p:sp>
      <p:sp>
        <p:nvSpPr>
          <p:cNvPr id="6" name="Footer Placeholder 5">
            <a:extLst>
              <a:ext uri="{FF2B5EF4-FFF2-40B4-BE49-F238E27FC236}">
                <a16:creationId xmlns:a16="http://schemas.microsoft.com/office/drawing/2014/main" id="{31757ECB-8190-4068-B704-3932306474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74FD50-600B-4A2A-9999-03680EED4469}"/>
              </a:ext>
            </a:extLst>
          </p:cNvPr>
          <p:cNvSpPr>
            <a:spLocks noGrp="1"/>
          </p:cNvSpPr>
          <p:nvPr>
            <p:ph type="sldNum" sz="quarter" idx="12"/>
          </p:nvPr>
        </p:nvSpPr>
        <p:spPr/>
        <p:txBody>
          <a:bodyPr/>
          <a:lstStyle/>
          <a:p>
            <a:fld id="{92F93CF4-EFE7-4628-A016-2B5EF99F3D22}" type="slidenum">
              <a:rPr lang="en-US" smtClean="0"/>
              <a:t>‹#›</a:t>
            </a:fld>
            <a:endParaRPr lang="en-US" dirty="0"/>
          </a:p>
        </p:txBody>
      </p:sp>
    </p:spTree>
    <p:extLst>
      <p:ext uri="{BB962C8B-B14F-4D97-AF65-F5344CB8AC3E}">
        <p14:creationId xmlns:p14="http://schemas.microsoft.com/office/powerpoint/2010/main" val="1947335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CC020-5F59-45EF-B68A-7139A5D206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C1976D-3CB3-4215-B506-09AD84263F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108E73E-B421-4060-BD94-BE212B602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C8C6EA-1900-40C8-A58F-D2D9DBEDCA06}"/>
              </a:ext>
            </a:extLst>
          </p:cNvPr>
          <p:cNvSpPr>
            <a:spLocks noGrp="1"/>
          </p:cNvSpPr>
          <p:nvPr>
            <p:ph type="dt" sz="half" idx="10"/>
          </p:nvPr>
        </p:nvSpPr>
        <p:spPr/>
        <p:txBody>
          <a:bodyPr/>
          <a:lstStyle/>
          <a:p>
            <a:fld id="{609534FD-674B-46B2-9788-E8332503A62B}" type="datetime1">
              <a:rPr lang="en-US" smtClean="0"/>
              <a:t>10/13/2020</a:t>
            </a:fld>
            <a:endParaRPr lang="en-US" dirty="0"/>
          </a:p>
        </p:txBody>
      </p:sp>
      <p:sp>
        <p:nvSpPr>
          <p:cNvPr id="6" name="Footer Placeholder 5">
            <a:extLst>
              <a:ext uri="{FF2B5EF4-FFF2-40B4-BE49-F238E27FC236}">
                <a16:creationId xmlns:a16="http://schemas.microsoft.com/office/drawing/2014/main" id="{71B07ABD-0455-4050-B2A0-FF6DA8F9CD1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C6E451A-C04A-467A-895A-EBD3B35750C6}"/>
              </a:ext>
            </a:extLst>
          </p:cNvPr>
          <p:cNvSpPr>
            <a:spLocks noGrp="1"/>
          </p:cNvSpPr>
          <p:nvPr>
            <p:ph type="sldNum" sz="quarter" idx="12"/>
          </p:nvPr>
        </p:nvSpPr>
        <p:spPr/>
        <p:txBody>
          <a:bodyPr/>
          <a:lstStyle/>
          <a:p>
            <a:fld id="{92F93CF4-EFE7-4628-A016-2B5EF99F3D22}" type="slidenum">
              <a:rPr lang="en-US" smtClean="0"/>
              <a:t>‹#›</a:t>
            </a:fld>
            <a:endParaRPr lang="en-US" dirty="0"/>
          </a:p>
        </p:txBody>
      </p:sp>
    </p:spTree>
    <p:extLst>
      <p:ext uri="{BB962C8B-B14F-4D97-AF65-F5344CB8AC3E}">
        <p14:creationId xmlns:p14="http://schemas.microsoft.com/office/powerpoint/2010/main" val="68174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19F0E1-FC40-415B-A8B2-0E94EB32B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C4D876-E4CD-44A0-A0C0-D764A67D6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627D9-356E-4B10-B754-E15FC5ABA5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80EBC-2771-4725-A3E1-B37E76722DCE}" type="datetime1">
              <a:rPr lang="en-US" smtClean="0"/>
              <a:t>10/13/2020</a:t>
            </a:fld>
            <a:endParaRPr lang="en-US" dirty="0"/>
          </a:p>
        </p:txBody>
      </p:sp>
      <p:sp>
        <p:nvSpPr>
          <p:cNvPr id="5" name="Footer Placeholder 4">
            <a:extLst>
              <a:ext uri="{FF2B5EF4-FFF2-40B4-BE49-F238E27FC236}">
                <a16:creationId xmlns:a16="http://schemas.microsoft.com/office/drawing/2014/main" id="{4FFC5DD0-D3D7-4FD0-84A7-8F0ED69003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F1BE85B-6EE2-46E2-BFB0-15DE2EFA71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93CF4-EFE7-4628-A016-2B5EF99F3D22}" type="slidenum">
              <a:rPr lang="en-US" smtClean="0"/>
              <a:t>‹#›</a:t>
            </a:fld>
            <a:endParaRPr lang="en-US" dirty="0"/>
          </a:p>
        </p:txBody>
      </p:sp>
    </p:spTree>
    <p:extLst>
      <p:ext uri="{BB962C8B-B14F-4D97-AF65-F5344CB8AC3E}">
        <p14:creationId xmlns:p14="http://schemas.microsoft.com/office/powerpoint/2010/main" val="3779661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hsri.org/nd-pcp"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2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emf"/><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7.tmp"/><Relationship Id="rId2" Type="http://schemas.openxmlformats.org/officeDocument/2006/relationships/image" Target="../media/image86.tmp"/><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2.em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105.tmp"/><Relationship Id="rId2" Type="http://schemas.openxmlformats.org/officeDocument/2006/relationships/image" Target="../media/image104.tmp"/><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25.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7.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21.png"/><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openxmlformats.org/officeDocument/2006/relationships/image" Target="../media/image119.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68.emf"/><Relationship Id="rId11" Type="http://schemas.openxmlformats.org/officeDocument/2006/relationships/image" Target="../media/image126.png"/><Relationship Id="rId5" Type="http://schemas.openxmlformats.org/officeDocument/2006/relationships/image" Target="../media/image121.png"/><Relationship Id="rId15" Type="http://schemas.openxmlformats.org/officeDocument/2006/relationships/image" Target="../media/image25.png"/><Relationship Id="rId10" Type="http://schemas.openxmlformats.org/officeDocument/2006/relationships/image" Target="../media/image125.png"/><Relationship Id="rId4" Type="http://schemas.openxmlformats.org/officeDocument/2006/relationships/image" Target="../media/image120.png"/><Relationship Id="rId9" Type="http://schemas.openxmlformats.org/officeDocument/2006/relationships/image" Target="../media/image124.png"/><Relationship Id="rId14" Type="http://schemas.openxmlformats.org/officeDocument/2006/relationships/image" Target="../media/image129.png"/></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0.tmp"/><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7C87A4-E4A1-4535-8527-9DFB12444301}"/>
              </a:ext>
            </a:extLst>
          </p:cNvPr>
          <p:cNvSpPr>
            <a:spLocks noGrp="1"/>
          </p:cNvSpPr>
          <p:nvPr>
            <p:ph type="ctrTitle"/>
          </p:nvPr>
        </p:nvSpPr>
        <p:spPr>
          <a:xfrm>
            <a:off x="4380588" y="965199"/>
            <a:ext cx="6271370" cy="4927601"/>
          </a:xfrm>
        </p:spPr>
        <p:txBody>
          <a:bodyPr anchor="ctr">
            <a:normAutofit/>
          </a:bodyPr>
          <a:lstStyle/>
          <a:p>
            <a:pPr algn="l"/>
            <a:r>
              <a:rPr lang="en-US" sz="4800" dirty="0">
                <a:solidFill>
                  <a:schemeClr val="bg1"/>
                </a:solidFill>
              </a:rPr>
              <a:t>Putting People at the Center of the Practices</a:t>
            </a:r>
          </a:p>
        </p:txBody>
      </p:sp>
      <p:cxnSp>
        <p:nvCxnSpPr>
          <p:cNvPr id="10" name="Straight Connector 9">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477B9053-4CD9-4A3C-97D5-428FEBDCE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273" y="3086098"/>
            <a:ext cx="2874270" cy="685801"/>
          </a:xfrm>
          <a:prstGeom prst="rect">
            <a:avLst/>
          </a:prstGeom>
        </p:spPr>
      </p:pic>
    </p:spTree>
    <p:extLst>
      <p:ext uri="{BB962C8B-B14F-4D97-AF65-F5344CB8AC3E}">
        <p14:creationId xmlns:p14="http://schemas.microsoft.com/office/powerpoint/2010/main" val="1877499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AEFF-4B9C-444E-BFA3-E37324AE1229}"/>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Areas Covered in Self-Assessment</a:t>
            </a:r>
          </a:p>
        </p:txBody>
      </p:sp>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3" name="TextBox 2">
            <a:extLst>
              <a:ext uri="{FF2B5EF4-FFF2-40B4-BE49-F238E27FC236}">
                <a16:creationId xmlns:a16="http://schemas.microsoft.com/office/drawing/2014/main" id="{7C3C818E-BB3E-4781-AA5D-DF9C815EBA05}"/>
              </a:ext>
            </a:extLst>
          </p:cNvPr>
          <p:cNvSpPr txBox="1"/>
          <p:nvPr/>
        </p:nvSpPr>
        <p:spPr>
          <a:xfrm>
            <a:off x="252109" y="1859002"/>
            <a:ext cx="2908666" cy="400110"/>
          </a:xfrm>
          <a:prstGeom prst="rect">
            <a:avLst/>
          </a:prstGeom>
          <a:noFill/>
        </p:spPr>
        <p:txBody>
          <a:bodyPr wrap="square" rtlCol="0">
            <a:spAutoFit/>
          </a:bodyPr>
          <a:lstStyle/>
          <a:p>
            <a:pPr algn="ctr"/>
            <a:r>
              <a:rPr lang="en-US" sz="2000" b="1" dirty="0">
                <a:solidFill>
                  <a:schemeClr val="accent1"/>
                </a:solidFill>
              </a:rPr>
              <a:t>Leadership</a:t>
            </a:r>
          </a:p>
        </p:txBody>
      </p:sp>
      <p:sp>
        <p:nvSpPr>
          <p:cNvPr id="6" name="TextBox 5">
            <a:extLst>
              <a:ext uri="{FF2B5EF4-FFF2-40B4-BE49-F238E27FC236}">
                <a16:creationId xmlns:a16="http://schemas.microsoft.com/office/drawing/2014/main" id="{0F7790FB-E0E4-41B0-A49D-30F254C17BE4}"/>
              </a:ext>
            </a:extLst>
          </p:cNvPr>
          <p:cNvSpPr txBox="1"/>
          <p:nvPr/>
        </p:nvSpPr>
        <p:spPr>
          <a:xfrm>
            <a:off x="391397" y="2480516"/>
            <a:ext cx="2615609" cy="1200329"/>
          </a:xfrm>
          <a:prstGeom prst="rect">
            <a:avLst/>
          </a:prstGeom>
          <a:noFill/>
        </p:spPr>
        <p:txBody>
          <a:bodyPr wrap="square" rtlCol="0">
            <a:spAutoFit/>
          </a:bodyPr>
          <a:lstStyle/>
          <a:p>
            <a:pPr algn="ctr"/>
            <a:r>
              <a:rPr lang="en-US" dirty="0"/>
              <a:t>How well people in charge know about and support person-centered practices.</a:t>
            </a:r>
          </a:p>
        </p:txBody>
      </p:sp>
      <p:sp>
        <p:nvSpPr>
          <p:cNvPr id="7" name="TextBox 6">
            <a:extLst>
              <a:ext uri="{FF2B5EF4-FFF2-40B4-BE49-F238E27FC236}">
                <a16:creationId xmlns:a16="http://schemas.microsoft.com/office/drawing/2014/main" id="{424E3F56-D3AF-42B5-9230-027DAF0FE7D0}"/>
              </a:ext>
            </a:extLst>
          </p:cNvPr>
          <p:cNvSpPr txBox="1"/>
          <p:nvPr/>
        </p:nvSpPr>
        <p:spPr>
          <a:xfrm>
            <a:off x="3168083" y="1681051"/>
            <a:ext cx="2908666" cy="707886"/>
          </a:xfrm>
          <a:prstGeom prst="rect">
            <a:avLst/>
          </a:prstGeom>
          <a:noFill/>
        </p:spPr>
        <p:txBody>
          <a:bodyPr wrap="square" rtlCol="0">
            <a:spAutoFit/>
          </a:bodyPr>
          <a:lstStyle/>
          <a:p>
            <a:pPr algn="ctr"/>
            <a:r>
              <a:rPr lang="en-US" sz="2000" b="1" dirty="0">
                <a:solidFill>
                  <a:schemeClr val="accent1"/>
                </a:solidFill>
              </a:rPr>
              <a:t>Person-Centered Culture</a:t>
            </a:r>
          </a:p>
        </p:txBody>
      </p:sp>
      <p:sp>
        <p:nvSpPr>
          <p:cNvPr id="8" name="TextBox 7">
            <a:extLst>
              <a:ext uri="{FF2B5EF4-FFF2-40B4-BE49-F238E27FC236}">
                <a16:creationId xmlns:a16="http://schemas.microsoft.com/office/drawing/2014/main" id="{F2D46EB2-8991-46DF-B29B-896BDED413B0}"/>
              </a:ext>
            </a:extLst>
          </p:cNvPr>
          <p:cNvSpPr txBox="1"/>
          <p:nvPr/>
        </p:nvSpPr>
        <p:spPr>
          <a:xfrm>
            <a:off x="3202513" y="2461353"/>
            <a:ext cx="2744797" cy="1477328"/>
          </a:xfrm>
          <a:prstGeom prst="rect">
            <a:avLst/>
          </a:prstGeom>
          <a:noFill/>
        </p:spPr>
        <p:txBody>
          <a:bodyPr wrap="square" rtlCol="0">
            <a:spAutoFit/>
          </a:bodyPr>
          <a:lstStyle/>
          <a:p>
            <a:pPr algn="ctr"/>
            <a:r>
              <a:rPr lang="en-US" dirty="0"/>
              <a:t>How person-centered is the system’s culture and how can person-centered approaches help address risks.</a:t>
            </a:r>
          </a:p>
        </p:txBody>
      </p:sp>
      <p:sp>
        <p:nvSpPr>
          <p:cNvPr id="10" name="TextBox 9">
            <a:extLst>
              <a:ext uri="{FF2B5EF4-FFF2-40B4-BE49-F238E27FC236}">
                <a16:creationId xmlns:a16="http://schemas.microsoft.com/office/drawing/2014/main" id="{1D1C2C98-63F3-4ABD-A96E-094F7035360F}"/>
              </a:ext>
            </a:extLst>
          </p:cNvPr>
          <p:cNvSpPr txBox="1"/>
          <p:nvPr/>
        </p:nvSpPr>
        <p:spPr>
          <a:xfrm>
            <a:off x="6039085" y="1687347"/>
            <a:ext cx="2908666" cy="707886"/>
          </a:xfrm>
          <a:prstGeom prst="rect">
            <a:avLst/>
          </a:prstGeom>
          <a:noFill/>
        </p:spPr>
        <p:txBody>
          <a:bodyPr wrap="square" rtlCol="0">
            <a:spAutoFit/>
          </a:bodyPr>
          <a:lstStyle/>
          <a:p>
            <a:pPr algn="ctr"/>
            <a:r>
              <a:rPr lang="en-US" sz="2000" b="1" dirty="0">
                <a:solidFill>
                  <a:schemeClr val="accent1"/>
                </a:solidFill>
              </a:rPr>
              <a:t>Eligibility &amp; </a:t>
            </a:r>
            <a:br>
              <a:rPr lang="en-US" sz="2000" b="1" dirty="0">
                <a:solidFill>
                  <a:schemeClr val="accent1"/>
                </a:solidFill>
              </a:rPr>
            </a:br>
            <a:r>
              <a:rPr lang="en-US" sz="2000" b="1" dirty="0">
                <a:solidFill>
                  <a:schemeClr val="accent1"/>
                </a:solidFill>
              </a:rPr>
              <a:t>Service Access</a:t>
            </a:r>
          </a:p>
        </p:txBody>
      </p:sp>
      <p:sp>
        <p:nvSpPr>
          <p:cNvPr id="11" name="TextBox 10">
            <a:extLst>
              <a:ext uri="{FF2B5EF4-FFF2-40B4-BE49-F238E27FC236}">
                <a16:creationId xmlns:a16="http://schemas.microsoft.com/office/drawing/2014/main" id="{68F67D47-E18A-479D-8F7A-9D18998F33EA}"/>
              </a:ext>
            </a:extLst>
          </p:cNvPr>
          <p:cNvSpPr txBox="1"/>
          <p:nvPr/>
        </p:nvSpPr>
        <p:spPr>
          <a:xfrm>
            <a:off x="6162756" y="2480516"/>
            <a:ext cx="2744797" cy="1200329"/>
          </a:xfrm>
          <a:prstGeom prst="rect">
            <a:avLst/>
          </a:prstGeom>
          <a:noFill/>
        </p:spPr>
        <p:txBody>
          <a:bodyPr wrap="square" rtlCol="0">
            <a:spAutoFit/>
          </a:bodyPr>
          <a:lstStyle/>
          <a:p>
            <a:pPr algn="ctr"/>
            <a:r>
              <a:rPr lang="en-US" dirty="0"/>
              <a:t>How person-centered is the intake and assessment process for people seeking supports.</a:t>
            </a:r>
          </a:p>
        </p:txBody>
      </p:sp>
      <p:sp>
        <p:nvSpPr>
          <p:cNvPr id="12" name="TextBox 11">
            <a:extLst>
              <a:ext uri="{FF2B5EF4-FFF2-40B4-BE49-F238E27FC236}">
                <a16:creationId xmlns:a16="http://schemas.microsoft.com/office/drawing/2014/main" id="{BF2FEC7F-62B2-4C30-94B6-C8B03D18B5D0}"/>
              </a:ext>
            </a:extLst>
          </p:cNvPr>
          <p:cNvSpPr txBox="1"/>
          <p:nvPr/>
        </p:nvSpPr>
        <p:spPr>
          <a:xfrm>
            <a:off x="8954782" y="1851696"/>
            <a:ext cx="2908666" cy="400110"/>
          </a:xfrm>
          <a:prstGeom prst="rect">
            <a:avLst/>
          </a:prstGeom>
          <a:noFill/>
        </p:spPr>
        <p:txBody>
          <a:bodyPr wrap="square" rtlCol="0">
            <a:spAutoFit/>
          </a:bodyPr>
          <a:lstStyle/>
          <a:p>
            <a:pPr algn="ctr"/>
            <a:r>
              <a:rPr lang="en-US" sz="2000" b="1" dirty="0">
                <a:solidFill>
                  <a:schemeClr val="accent1"/>
                </a:solidFill>
              </a:rPr>
              <a:t>Financing</a:t>
            </a:r>
          </a:p>
        </p:txBody>
      </p:sp>
      <p:sp>
        <p:nvSpPr>
          <p:cNvPr id="13" name="TextBox 12">
            <a:extLst>
              <a:ext uri="{FF2B5EF4-FFF2-40B4-BE49-F238E27FC236}">
                <a16:creationId xmlns:a16="http://schemas.microsoft.com/office/drawing/2014/main" id="{7E0B9F2B-8785-4A33-90C3-E1B848387AA4}"/>
              </a:ext>
            </a:extLst>
          </p:cNvPr>
          <p:cNvSpPr txBox="1"/>
          <p:nvPr/>
        </p:nvSpPr>
        <p:spPr>
          <a:xfrm>
            <a:off x="9056297" y="2476682"/>
            <a:ext cx="2705635" cy="1477328"/>
          </a:xfrm>
          <a:prstGeom prst="rect">
            <a:avLst/>
          </a:prstGeom>
          <a:noFill/>
        </p:spPr>
        <p:txBody>
          <a:bodyPr wrap="square" rtlCol="0">
            <a:spAutoFit/>
          </a:bodyPr>
          <a:lstStyle/>
          <a:p>
            <a:pPr algn="ctr"/>
            <a:r>
              <a:rPr lang="en-US" dirty="0"/>
              <a:t>How are agreements with providers structured and how well are services helping people reach their goals.</a:t>
            </a:r>
          </a:p>
        </p:txBody>
      </p:sp>
      <p:sp>
        <p:nvSpPr>
          <p:cNvPr id="14" name="TextBox 13">
            <a:extLst>
              <a:ext uri="{FF2B5EF4-FFF2-40B4-BE49-F238E27FC236}">
                <a16:creationId xmlns:a16="http://schemas.microsoft.com/office/drawing/2014/main" id="{BC2861C3-95F3-4275-ABFE-0686717274B4}"/>
              </a:ext>
            </a:extLst>
          </p:cNvPr>
          <p:cNvSpPr txBox="1"/>
          <p:nvPr/>
        </p:nvSpPr>
        <p:spPr>
          <a:xfrm>
            <a:off x="293846" y="4072455"/>
            <a:ext cx="2908666" cy="707886"/>
          </a:xfrm>
          <a:prstGeom prst="rect">
            <a:avLst/>
          </a:prstGeom>
          <a:noFill/>
        </p:spPr>
        <p:txBody>
          <a:bodyPr wrap="square" rtlCol="0">
            <a:spAutoFit/>
          </a:bodyPr>
          <a:lstStyle/>
          <a:p>
            <a:pPr algn="ctr"/>
            <a:r>
              <a:rPr lang="en-US" sz="2000" b="1" dirty="0">
                <a:solidFill>
                  <a:schemeClr val="accent1"/>
                </a:solidFill>
              </a:rPr>
              <a:t>Person-Centered Service Planning</a:t>
            </a:r>
          </a:p>
        </p:txBody>
      </p:sp>
      <p:sp>
        <p:nvSpPr>
          <p:cNvPr id="16" name="TextBox 15">
            <a:extLst>
              <a:ext uri="{FF2B5EF4-FFF2-40B4-BE49-F238E27FC236}">
                <a16:creationId xmlns:a16="http://schemas.microsoft.com/office/drawing/2014/main" id="{46F4ED16-6BBC-4A31-A58A-C69499293C1F}"/>
              </a:ext>
            </a:extLst>
          </p:cNvPr>
          <p:cNvSpPr txBox="1"/>
          <p:nvPr/>
        </p:nvSpPr>
        <p:spPr>
          <a:xfrm>
            <a:off x="247150" y="4844357"/>
            <a:ext cx="2904105" cy="1200329"/>
          </a:xfrm>
          <a:prstGeom prst="rect">
            <a:avLst/>
          </a:prstGeom>
          <a:noFill/>
        </p:spPr>
        <p:txBody>
          <a:bodyPr wrap="square" rtlCol="0">
            <a:spAutoFit/>
          </a:bodyPr>
          <a:lstStyle/>
          <a:p>
            <a:pPr algn="ctr"/>
            <a:r>
              <a:rPr lang="en-US" dirty="0"/>
              <a:t>How is the process for creating person-centered plans and ensuring the services are working.</a:t>
            </a:r>
          </a:p>
        </p:txBody>
      </p:sp>
      <p:sp>
        <p:nvSpPr>
          <p:cNvPr id="17" name="TextBox 16">
            <a:extLst>
              <a:ext uri="{FF2B5EF4-FFF2-40B4-BE49-F238E27FC236}">
                <a16:creationId xmlns:a16="http://schemas.microsoft.com/office/drawing/2014/main" id="{02182EE9-C46B-4059-88B1-8ABAD8890FB1}"/>
              </a:ext>
            </a:extLst>
          </p:cNvPr>
          <p:cNvSpPr txBox="1"/>
          <p:nvPr/>
        </p:nvSpPr>
        <p:spPr>
          <a:xfrm>
            <a:off x="3164568" y="4098720"/>
            <a:ext cx="2908666" cy="707886"/>
          </a:xfrm>
          <a:prstGeom prst="rect">
            <a:avLst/>
          </a:prstGeom>
          <a:noFill/>
        </p:spPr>
        <p:txBody>
          <a:bodyPr wrap="square" rtlCol="0">
            <a:spAutoFit/>
          </a:bodyPr>
          <a:lstStyle/>
          <a:p>
            <a:pPr algn="ctr"/>
            <a:r>
              <a:rPr lang="en-US" sz="2000" b="1" dirty="0">
                <a:solidFill>
                  <a:schemeClr val="accent1"/>
                </a:solidFill>
              </a:rPr>
              <a:t>Workforce Capacity &amp; Capability</a:t>
            </a:r>
          </a:p>
        </p:txBody>
      </p:sp>
      <p:sp>
        <p:nvSpPr>
          <p:cNvPr id="18" name="TextBox 17">
            <a:extLst>
              <a:ext uri="{FF2B5EF4-FFF2-40B4-BE49-F238E27FC236}">
                <a16:creationId xmlns:a16="http://schemas.microsoft.com/office/drawing/2014/main" id="{F7954B95-8CAE-4B67-A06D-23A6BB219AAF}"/>
              </a:ext>
            </a:extLst>
          </p:cNvPr>
          <p:cNvSpPr txBox="1"/>
          <p:nvPr/>
        </p:nvSpPr>
        <p:spPr>
          <a:xfrm>
            <a:off x="3229635" y="4844503"/>
            <a:ext cx="2825724" cy="1200329"/>
          </a:xfrm>
          <a:prstGeom prst="rect">
            <a:avLst/>
          </a:prstGeom>
          <a:noFill/>
        </p:spPr>
        <p:txBody>
          <a:bodyPr wrap="square" rtlCol="0">
            <a:spAutoFit/>
          </a:bodyPr>
          <a:lstStyle/>
          <a:p>
            <a:pPr algn="ctr"/>
            <a:r>
              <a:rPr lang="en-US" dirty="0"/>
              <a:t>How well staff know about and have the skills to deliver person-centered planning and supports.</a:t>
            </a:r>
          </a:p>
        </p:txBody>
      </p:sp>
      <p:sp>
        <p:nvSpPr>
          <p:cNvPr id="19" name="TextBox 18">
            <a:extLst>
              <a:ext uri="{FF2B5EF4-FFF2-40B4-BE49-F238E27FC236}">
                <a16:creationId xmlns:a16="http://schemas.microsoft.com/office/drawing/2014/main" id="{F7FE2871-D876-4615-AEDD-996719EE236D}"/>
              </a:ext>
            </a:extLst>
          </p:cNvPr>
          <p:cNvSpPr txBox="1"/>
          <p:nvPr/>
        </p:nvSpPr>
        <p:spPr>
          <a:xfrm>
            <a:off x="6080822" y="4074372"/>
            <a:ext cx="2908666" cy="707886"/>
          </a:xfrm>
          <a:prstGeom prst="rect">
            <a:avLst/>
          </a:prstGeom>
          <a:noFill/>
        </p:spPr>
        <p:txBody>
          <a:bodyPr wrap="square" rtlCol="0">
            <a:spAutoFit/>
          </a:bodyPr>
          <a:lstStyle/>
          <a:p>
            <a:pPr algn="ctr"/>
            <a:r>
              <a:rPr lang="en-US" sz="2000" b="1" dirty="0">
                <a:solidFill>
                  <a:schemeClr val="accent1"/>
                </a:solidFill>
              </a:rPr>
              <a:t>Collaboration &amp; Partnership</a:t>
            </a:r>
          </a:p>
        </p:txBody>
      </p:sp>
      <p:sp>
        <p:nvSpPr>
          <p:cNvPr id="20" name="TextBox 19">
            <a:extLst>
              <a:ext uri="{FF2B5EF4-FFF2-40B4-BE49-F238E27FC236}">
                <a16:creationId xmlns:a16="http://schemas.microsoft.com/office/drawing/2014/main" id="{A1E08011-C725-4CEF-94F0-35DBF2F87F74}"/>
              </a:ext>
            </a:extLst>
          </p:cNvPr>
          <p:cNvSpPr txBox="1"/>
          <p:nvPr/>
        </p:nvSpPr>
        <p:spPr>
          <a:xfrm>
            <a:off x="6136642" y="4844357"/>
            <a:ext cx="2904105" cy="1200329"/>
          </a:xfrm>
          <a:prstGeom prst="rect">
            <a:avLst/>
          </a:prstGeom>
          <a:noFill/>
        </p:spPr>
        <p:txBody>
          <a:bodyPr wrap="square" rtlCol="0">
            <a:spAutoFit/>
          </a:bodyPr>
          <a:lstStyle/>
          <a:p>
            <a:pPr algn="ctr"/>
            <a:r>
              <a:rPr lang="en-US" dirty="0"/>
              <a:t>How are partnerships with service users, families, service providers, and advocacy organizations. </a:t>
            </a:r>
          </a:p>
        </p:txBody>
      </p:sp>
      <p:sp>
        <p:nvSpPr>
          <p:cNvPr id="21" name="TextBox 20">
            <a:extLst>
              <a:ext uri="{FF2B5EF4-FFF2-40B4-BE49-F238E27FC236}">
                <a16:creationId xmlns:a16="http://schemas.microsoft.com/office/drawing/2014/main" id="{B00F3B9D-34C8-4EAC-A0EF-1734E8A88020}"/>
              </a:ext>
            </a:extLst>
          </p:cNvPr>
          <p:cNvSpPr txBox="1"/>
          <p:nvPr/>
        </p:nvSpPr>
        <p:spPr>
          <a:xfrm>
            <a:off x="8985692" y="4241731"/>
            <a:ext cx="2908666" cy="400110"/>
          </a:xfrm>
          <a:prstGeom prst="rect">
            <a:avLst/>
          </a:prstGeom>
          <a:noFill/>
        </p:spPr>
        <p:txBody>
          <a:bodyPr wrap="square" rtlCol="0">
            <a:spAutoFit/>
          </a:bodyPr>
          <a:lstStyle/>
          <a:p>
            <a:pPr algn="ctr"/>
            <a:r>
              <a:rPr lang="en-US" sz="2000" b="1" dirty="0">
                <a:solidFill>
                  <a:schemeClr val="accent1"/>
                </a:solidFill>
              </a:rPr>
              <a:t>Quality &amp; Innovation</a:t>
            </a:r>
          </a:p>
        </p:txBody>
      </p:sp>
      <p:sp>
        <p:nvSpPr>
          <p:cNvPr id="22" name="TextBox 21">
            <a:extLst>
              <a:ext uri="{FF2B5EF4-FFF2-40B4-BE49-F238E27FC236}">
                <a16:creationId xmlns:a16="http://schemas.microsoft.com/office/drawing/2014/main" id="{3AC16CB3-94BC-4E7D-A618-C1D22AE62161}"/>
              </a:ext>
            </a:extLst>
          </p:cNvPr>
          <p:cNvSpPr txBox="1"/>
          <p:nvPr/>
        </p:nvSpPr>
        <p:spPr>
          <a:xfrm>
            <a:off x="8984529" y="4848506"/>
            <a:ext cx="2904105" cy="646331"/>
          </a:xfrm>
          <a:prstGeom prst="rect">
            <a:avLst/>
          </a:prstGeom>
          <a:noFill/>
        </p:spPr>
        <p:txBody>
          <a:bodyPr wrap="square" rtlCol="0">
            <a:spAutoFit/>
          </a:bodyPr>
          <a:lstStyle/>
          <a:p>
            <a:pPr algn="ctr"/>
            <a:r>
              <a:rPr lang="en-US" dirty="0"/>
              <a:t>The agency’s mission and standards.</a:t>
            </a:r>
          </a:p>
        </p:txBody>
      </p:sp>
    </p:spTree>
    <p:extLst>
      <p:ext uri="{BB962C8B-B14F-4D97-AF65-F5344CB8AC3E}">
        <p14:creationId xmlns:p14="http://schemas.microsoft.com/office/powerpoint/2010/main" val="3826259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2A31E-D1CF-4E09-BECD-4083D40E64AD}"/>
              </a:ext>
            </a:extLst>
          </p:cNvPr>
          <p:cNvSpPr>
            <a:spLocks noGrp="1"/>
          </p:cNvSpPr>
          <p:nvPr>
            <p:ph type="title"/>
          </p:nvPr>
        </p:nvSpPr>
        <p:spPr/>
        <p:txBody>
          <a:bodyPr/>
          <a:lstStyle/>
          <a:p>
            <a:r>
              <a:rPr lang="en-US" dirty="0">
                <a:solidFill>
                  <a:schemeClr val="accent2"/>
                </a:solidFill>
              </a:rPr>
              <a:t>Self-Assessment Process</a:t>
            </a:r>
          </a:p>
        </p:txBody>
      </p:sp>
      <p:sp>
        <p:nvSpPr>
          <p:cNvPr id="5" name="Footer Placeholder 8">
            <a:extLst>
              <a:ext uri="{FF2B5EF4-FFF2-40B4-BE49-F238E27FC236}">
                <a16:creationId xmlns:a16="http://schemas.microsoft.com/office/drawing/2014/main" id="{C09EAC33-52F9-4871-9F8B-A2A807831616}"/>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pic>
        <p:nvPicPr>
          <p:cNvPr id="19" name="Content Placeholder 18" descr="A picture containing clock&#10;&#10;Description automatically generated">
            <a:extLst>
              <a:ext uri="{FF2B5EF4-FFF2-40B4-BE49-F238E27FC236}">
                <a16:creationId xmlns:a16="http://schemas.microsoft.com/office/drawing/2014/main" id="{34436ED4-E07E-401D-B57D-3E37A5B668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3732" y="1633411"/>
            <a:ext cx="1479612" cy="1143000"/>
          </a:xfrm>
        </p:spPr>
      </p:pic>
      <p:pic>
        <p:nvPicPr>
          <p:cNvPr id="21" name="Picture 20" descr="A picture containing drawing&#10;&#10;Description automatically generated">
            <a:extLst>
              <a:ext uri="{FF2B5EF4-FFF2-40B4-BE49-F238E27FC236}">
                <a16:creationId xmlns:a16="http://schemas.microsoft.com/office/drawing/2014/main" id="{E6DAC44D-FE00-4E55-8EFE-F278E238EE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885" y="1633411"/>
            <a:ext cx="1479612" cy="1143000"/>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18528F34-FE55-47E8-9E95-75397D7B0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038" y="1633411"/>
            <a:ext cx="1479612" cy="1143000"/>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5E1BA32A-DAC9-455A-B3C8-9C289CA00D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6191" y="1633411"/>
            <a:ext cx="1479613" cy="1143000"/>
          </a:xfrm>
          <a:prstGeom prst="rect">
            <a:avLst/>
          </a:prstGeom>
        </p:spPr>
      </p:pic>
      <p:pic>
        <p:nvPicPr>
          <p:cNvPr id="27" name="Picture 26" descr="A picture containing clock&#10;&#10;Description automatically generated">
            <a:extLst>
              <a:ext uri="{FF2B5EF4-FFF2-40B4-BE49-F238E27FC236}">
                <a16:creationId xmlns:a16="http://schemas.microsoft.com/office/drawing/2014/main" id="{96B1793A-DA83-4055-B2C6-B2DDD81233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3732" y="3902138"/>
            <a:ext cx="1479612" cy="1143000"/>
          </a:xfrm>
          <a:prstGeom prst="rect">
            <a:avLst/>
          </a:prstGeom>
        </p:spPr>
      </p:pic>
      <p:pic>
        <p:nvPicPr>
          <p:cNvPr id="29" name="Picture 28" descr="A picture containing drawing, room&#10;&#10;Description automatically generated">
            <a:extLst>
              <a:ext uri="{FF2B5EF4-FFF2-40B4-BE49-F238E27FC236}">
                <a16:creationId xmlns:a16="http://schemas.microsoft.com/office/drawing/2014/main" id="{D0EA2ADA-25D9-44A2-84A2-1CC61869DE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7885" y="3877754"/>
            <a:ext cx="1479612" cy="1143000"/>
          </a:xfrm>
          <a:prstGeom prst="rect">
            <a:avLst/>
          </a:prstGeom>
        </p:spPr>
      </p:pic>
      <p:pic>
        <p:nvPicPr>
          <p:cNvPr id="31" name="Picture 30" descr="A close up of a sign&#10;&#10;Description automatically generated">
            <a:extLst>
              <a:ext uri="{FF2B5EF4-FFF2-40B4-BE49-F238E27FC236}">
                <a16:creationId xmlns:a16="http://schemas.microsoft.com/office/drawing/2014/main" id="{6C469F22-EAA9-4D84-A2B0-3C0EA22927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2039" y="3920839"/>
            <a:ext cx="1479611" cy="1143000"/>
          </a:xfrm>
          <a:prstGeom prst="rect">
            <a:avLst/>
          </a:prstGeom>
        </p:spPr>
      </p:pic>
      <p:pic>
        <p:nvPicPr>
          <p:cNvPr id="33" name="Picture 32" descr="A close up of a sign&#10;&#10;Description automatically generated">
            <a:extLst>
              <a:ext uri="{FF2B5EF4-FFF2-40B4-BE49-F238E27FC236}">
                <a16:creationId xmlns:a16="http://schemas.microsoft.com/office/drawing/2014/main" id="{8B93F33B-1346-4B44-A85E-F589588C53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6191" y="3943159"/>
            <a:ext cx="1479612" cy="1143000"/>
          </a:xfrm>
          <a:prstGeom prst="rect">
            <a:avLst/>
          </a:prstGeom>
        </p:spPr>
      </p:pic>
      <p:sp>
        <p:nvSpPr>
          <p:cNvPr id="34" name="TextBox 33">
            <a:extLst>
              <a:ext uri="{FF2B5EF4-FFF2-40B4-BE49-F238E27FC236}">
                <a16:creationId xmlns:a16="http://schemas.microsoft.com/office/drawing/2014/main" id="{504970C0-87C7-487D-B8D6-77CE7B7FB840}"/>
              </a:ext>
            </a:extLst>
          </p:cNvPr>
          <p:cNvSpPr txBox="1"/>
          <p:nvPr/>
        </p:nvSpPr>
        <p:spPr>
          <a:xfrm>
            <a:off x="537409" y="2781638"/>
            <a:ext cx="2892258" cy="646331"/>
          </a:xfrm>
          <a:prstGeom prst="rect">
            <a:avLst/>
          </a:prstGeom>
          <a:noFill/>
        </p:spPr>
        <p:txBody>
          <a:bodyPr wrap="square" rtlCol="0">
            <a:spAutoFit/>
          </a:bodyPr>
          <a:lstStyle/>
          <a:p>
            <a:pPr algn="ctr"/>
            <a:r>
              <a:rPr lang="en-US" dirty="0"/>
              <a:t>Assign Division Leads and Determine Participants</a:t>
            </a:r>
          </a:p>
        </p:txBody>
      </p:sp>
      <p:sp>
        <p:nvSpPr>
          <p:cNvPr id="35" name="TextBox 34">
            <a:extLst>
              <a:ext uri="{FF2B5EF4-FFF2-40B4-BE49-F238E27FC236}">
                <a16:creationId xmlns:a16="http://schemas.microsoft.com/office/drawing/2014/main" id="{585600C6-A68B-435D-BDF6-E93856E17C13}"/>
              </a:ext>
            </a:extLst>
          </p:cNvPr>
          <p:cNvSpPr txBox="1"/>
          <p:nvPr/>
        </p:nvSpPr>
        <p:spPr>
          <a:xfrm>
            <a:off x="3523335" y="2792031"/>
            <a:ext cx="2648712" cy="646331"/>
          </a:xfrm>
          <a:prstGeom prst="rect">
            <a:avLst/>
          </a:prstGeom>
          <a:noFill/>
        </p:spPr>
        <p:txBody>
          <a:bodyPr wrap="square" rtlCol="0">
            <a:spAutoFit/>
          </a:bodyPr>
          <a:lstStyle/>
          <a:p>
            <a:pPr algn="ctr"/>
            <a:r>
              <a:rPr lang="en-US" dirty="0"/>
              <a:t>Participants Take Online Self-Assessment</a:t>
            </a:r>
          </a:p>
        </p:txBody>
      </p:sp>
      <p:sp>
        <p:nvSpPr>
          <p:cNvPr id="38" name="TextBox 37">
            <a:extLst>
              <a:ext uri="{FF2B5EF4-FFF2-40B4-BE49-F238E27FC236}">
                <a16:creationId xmlns:a16="http://schemas.microsoft.com/office/drawing/2014/main" id="{2993C057-2D6A-4ED9-8889-3E5C36C42AF0}"/>
              </a:ext>
            </a:extLst>
          </p:cNvPr>
          <p:cNvSpPr txBox="1"/>
          <p:nvPr/>
        </p:nvSpPr>
        <p:spPr>
          <a:xfrm>
            <a:off x="659182" y="5096659"/>
            <a:ext cx="2648712" cy="646331"/>
          </a:xfrm>
          <a:prstGeom prst="rect">
            <a:avLst/>
          </a:prstGeom>
          <a:noFill/>
        </p:spPr>
        <p:txBody>
          <a:bodyPr wrap="square" rtlCol="0">
            <a:spAutoFit/>
          </a:bodyPr>
          <a:lstStyle/>
          <a:p>
            <a:pPr algn="ctr"/>
            <a:r>
              <a:rPr lang="en-US" dirty="0"/>
              <a:t>Use Information to Create Action Plan</a:t>
            </a:r>
          </a:p>
        </p:txBody>
      </p:sp>
      <p:sp>
        <p:nvSpPr>
          <p:cNvPr id="39" name="TextBox 38">
            <a:extLst>
              <a:ext uri="{FF2B5EF4-FFF2-40B4-BE49-F238E27FC236}">
                <a16:creationId xmlns:a16="http://schemas.microsoft.com/office/drawing/2014/main" id="{CD7A951E-1E18-4DB9-84C7-F5D6F1AA6C50}"/>
              </a:ext>
            </a:extLst>
          </p:cNvPr>
          <p:cNvSpPr txBox="1"/>
          <p:nvPr/>
        </p:nvSpPr>
        <p:spPr>
          <a:xfrm>
            <a:off x="3415614" y="5093208"/>
            <a:ext cx="2864153" cy="646331"/>
          </a:xfrm>
          <a:prstGeom prst="rect">
            <a:avLst/>
          </a:prstGeom>
          <a:noFill/>
        </p:spPr>
        <p:txBody>
          <a:bodyPr wrap="square" rtlCol="0">
            <a:spAutoFit/>
          </a:bodyPr>
          <a:lstStyle/>
          <a:p>
            <a:pPr algn="ctr"/>
            <a:r>
              <a:rPr lang="en-US" dirty="0"/>
              <a:t>Communicate Action Plan Throughout the Division</a:t>
            </a:r>
          </a:p>
        </p:txBody>
      </p:sp>
      <p:sp>
        <p:nvSpPr>
          <p:cNvPr id="40" name="TextBox 39">
            <a:extLst>
              <a:ext uri="{FF2B5EF4-FFF2-40B4-BE49-F238E27FC236}">
                <a16:creationId xmlns:a16="http://schemas.microsoft.com/office/drawing/2014/main" id="{223924F4-0DCC-46EB-83C3-95D1DDA337E8}"/>
              </a:ext>
            </a:extLst>
          </p:cNvPr>
          <p:cNvSpPr txBox="1"/>
          <p:nvPr/>
        </p:nvSpPr>
        <p:spPr>
          <a:xfrm>
            <a:off x="6387488" y="5093209"/>
            <a:ext cx="2648712" cy="646331"/>
          </a:xfrm>
          <a:prstGeom prst="rect">
            <a:avLst/>
          </a:prstGeom>
          <a:noFill/>
        </p:spPr>
        <p:txBody>
          <a:bodyPr wrap="square" rtlCol="0">
            <a:spAutoFit/>
          </a:bodyPr>
          <a:lstStyle/>
          <a:p>
            <a:pPr algn="ctr"/>
            <a:r>
              <a:rPr lang="en-US" dirty="0"/>
              <a:t>Evaluate Progress Every Six Months</a:t>
            </a:r>
          </a:p>
        </p:txBody>
      </p:sp>
      <p:sp>
        <p:nvSpPr>
          <p:cNvPr id="41" name="TextBox 40">
            <a:extLst>
              <a:ext uri="{FF2B5EF4-FFF2-40B4-BE49-F238E27FC236}">
                <a16:creationId xmlns:a16="http://schemas.microsoft.com/office/drawing/2014/main" id="{288A27D7-7230-4DB8-AF82-27EE8DD80DF0}"/>
              </a:ext>
            </a:extLst>
          </p:cNvPr>
          <p:cNvSpPr txBox="1"/>
          <p:nvPr/>
        </p:nvSpPr>
        <p:spPr>
          <a:xfrm>
            <a:off x="9251641" y="5094433"/>
            <a:ext cx="2648712" cy="369332"/>
          </a:xfrm>
          <a:prstGeom prst="rect">
            <a:avLst/>
          </a:prstGeom>
          <a:noFill/>
        </p:spPr>
        <p:txBody>
          <a:bodyPr wrap="square" rtlCol="0">
            <a:spAutoFit/>
          </a:bodyPr>
          <a:lstStyle/>
          <a:p>
            <a:pPr algn="ctr"/>
            <a:r>
              <a:rPr lang="en-US" dirty="0"/>
              <a:t>Update System Goals</a:t>
            </a:r>
          </a:p>
        </p:txBody>
      </p:sp>
      <p:sp>
        <p:nvSpPr>
          <p:cNvPr id="42" name="TextBox 41">
            <a:extLst>
              <a:ext uri="{FF2B5EF4-FFF2-40B4-BE49-F238E27FC236}">
                <a16:creationId xmlns:a16="http://schemas.microsoft.com/office/drawing/2014/main" id="{E82744ED-AA46-4EEB-96FB-6BA68D9FDDD3}"/>
              </a:ext>
            </a:extLst>
          </p:cNvPr>
          <p:cNvSpPr txBox="1"/>
          <p:nvPr/>
        </p:nvSpPr>
        <p:spPr>
          <a:xfrm>
            <a:off x="6387488" y="2772440"/>
            <a:ext cx="2648712" cy="923330"/>
          </a:xfrm>
          <a:prstGeom prst="rect">
            <a:avLst/>
          </a:prstGeom>
          <a:noFill/>
        </p:spPr>
        <p:txBody>
          <a:bodyPr wrap="square" rtlCol="0">
            <a:spAutoFit/>
          </a:bodyPr>
          <a:lstStyle/>
          <a:p>
            <a:pPr algn="ctr"/>
            <a:r>
              <a:rPr lang="en-US" dirty="0"/>
              <a:t>Review Scores and Establish Consensus on Baseline Status</a:t>
            </a:r>
          </a:p>
        </p:txBody>
      </p:sp>
      <p:sp>
        <p:nvSpPr>
          <p:cNvPr id="43" name="TextBox 42">
            <a:extLst>
              <a:ext uri="{FF2B5EF4-FFF2-40B4-BE49-F238E27FC236}">
                <a16:creationId xmlns:a16="http://schemas.microsoft.com/office/drawing/2014/main" id="{57035275-7DE6-48E5-80AA-837092193A0F}"/>
              </a:ext>
            </a:extLst>
          </p:cNvPr>
          <p:cNvSpPr txBox="1"/>
          <p:nvPr/>
        </p:nvSpPr>
        <p:spPr>
          <a:xfrm>
            <a:off x="9251641" y="2781638"/>
            <a:ext cx="2648712" cy="923330"/>
          </a:xfrm>
          <a:prstGeom prst="rect">
            <a:avLst/>
          </a:prstGeom>
          <a:noFill/>
        </p:spPr>
        <p:txBody>
          <a:bodyPr wrap="square" rtlCol="0">
            <a:spAutoFit/>
          </a:bodyPr>
          <a:lstStyle/>
          <a:p>
            <a:pPr algn="ctr"/>
            <a:r>
              <a:rPr lang="en-US" dirty="0"/>
              <a:t>Engage Stakeholders and Service Users to Inform Action Plan</a:t>
            </a:r>
          </a:p>
        </p:txBody>
      </p:sp>
    </p:spTree>
    <p:extLst>
      <p:ext uri="{BB962C8B-B14F-4D97-AF65-F5344CB8AC3E}">
        <p14:creationId xmlns:p14="http://schemas.microsoft.com/office/powerpoint/2010/main" val="548945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422F-1C37-45FB-9E16-E711E4DCD50D}"/>
              </a:ext>
            </a:extLst>
          </p:cNvPr>
          <p:cNvSpPr>
            <a:spLocks noGrp="1"/>
          </p:cNvSpPr>
          <p:nvPr>
            <p:ph type="title"/>
          </p:nvPr>
        </p:nvSpPr>
        <p:spPr/>
        <p:txBody>
          <a:bodyPr/>
          <a:lstStyle/>
          <a:p>
            <a:r>
              <a:rPr lang="en-US" dirty="0">
                <a:solidFill>
                  <a:schemeClr val="accent2"/>
                </a:solidFill>
              </a:rPr>
              <a:t>Status Update</a:t>
            </a:r>
          </a:p>
        </p:txBody>
      </p:sp>
      <p:sp>
        <p:nvSpPr>
          <p:cNvPr id="5" name="Footer Placeholder 8">
            <a:extLst>
              <a:ext uri="{FF2B5EF4-FFF2-40B4-BE49-F238E27FC236}">
                <a16:creationId xmlns:a16="http://schemas.microsoft.com/office/drawing/2014/main" id="{EF49ACFC-BDBF-4401-ABB3-F64141F4644B}"/>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pic>
        <p:nvPicPr>
          <p:cNvPr id="4" name="Picture 3" descr="A picture containing graphical user interface&#10;&#10;Description automatically generated">
            <a:extLst>
              <a:ext uri="{FF2B5EF4-FFF2-40B4-BE49-F238E27FC236}">
                <a16:creationId xmlns:a16="http://schemas.microsoft.com/office/drawing/2014/main" id="{AD1B9BFA-A9A9-41C5-A0C9-BEFFE5FB7BD3}"/>
              </a:ext>
            </a:extLst>
          </p:cNvPr>
          <p:cNvPicPr>
            <a:picLocks noChangeAspect="1"/>
          </p:cNvPicPr>
          <p:nvPr/>
        </p:nvPicPr>
        <p:blipFill rotWithShape="1">
          <a:blip r:embed="rId2">
            <a:extLst>
              <a:ext uri="{28A0092B-C50C-407E-A947-70E740481C1C}">
                <a14:useLocalDpi xmlns:a14="http://schemas.microsoft.com/office/drawing/2010/main" val="0"/>
              </a:ext>
            </a:extLst>
          </a:blip>
          <a:srcRect t="12930"/>
          <a:stretch/>
        </p:blipFill>
        <p:spPr>
          <a:xfrm>
            <a:off x="2959492" y="443345"/>
            <a:ext cx="8877670" cy="5971309"/>
          </a:xfrm>
          <a:prstGeom prst="rect">
            <a:avLst/>
          </a:prstGeom>
        </p:spPr>
      </p:pic>
    </p:spTree>
    <p:extLst>
      <p:ext uri="{BB962C8B-B14F-4D97-AF65-F5344CB8AC3E}">
        <p14:creationId xmlns:p14="http://schemas.microsoft.com/office/powerpoint/2010/main" val="3144392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098E-540B-4F99-B064-A97A0159E9E6}"/>
              </a:ext>
            </a:extLst>
          </p:cNvPr>
          <p:cNvSpPr>
            <a:spLocks noGrp="1"/>
          </p:cNvSpPr>
          <p:nvPr>
            <p:ph type="title"/>
          </p:nvPr>
        </p:nvSpPr>
        <p:spPr/>
        <p:txBody>
          <a:bodyPr/>
          <a:lstStyle/>
          <a:p>
            <a:r>
              <a:rPr lang="en-US" dirty="0">
                <a:solidFill>
                  <a:schemeClr val="accent2"/>
                </a:solidFill>
              </a:rPr>
              <a:t>Recap of First Webinar</a:t>
            </a:r>
          </a:p>
        </p:txBody>
      </p:sp>
      <p:sp>
        <p:nvSpPr>
          <p:cNvPr id="7" name="Footer Placeholder 8">
            <a:extLst>
              <a:ext uri="{FF2B5EF4-FFF2-40B4-BE49-F238E27FC236}">
                <a16:creationId xmlns:a16="http://schemas.microsoft.com/office/drawing/2014/main" id="{94042900-2C5E-4489-8350-31EC1D27273A}"/>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11" name="Content Placeholder 2">
            <a:extLst>
              <a:ext uri="{FF2B5EF4-FFF2-40B4-BE49-F238E27FC236}">
                <a16:creationId xmlns:a16="http://schemas.microsoft.com/office/drawing/2014/main" id="{3DB7B54A-DE31-4F83-A066-01C4D2910113}"/>
              </a:ext>
            </a:extLst>
          </p:cNvPr>
          <p:cNvSpPr txBox="1">
            <a:spLocks/>
          </p:cNvSpPr>
          <p:nvPr/>
        </p:nvSpPr>
        <p:spPr>
          <a:xfrm>
            <a:off x="838200" y="1687728"/>
            <a:ext cx="10896600" cy="4525555"/>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9600" b="1" dirty="0">
                <a:solidFill>
                  <a:schemeClr val="accent1"/>
                </a:solidFill>
              </a:rPr>
              <a:t>Building Foundations for Person-Centered Practices</a:t>
            </a:r>
          </a:p>
          <a:p>
            <a:pPr marL="0" indent="0">
              <a:lnSpc>
                <a:spcPct val="110000"/>
              </a:lnSpc>
              <a:buFont typeface="Arial" panose="020B0604020202020204" pitchFamily="34" charset="0"/>
              <a:buNone/>
            </a:pPr>
            <a:r>
              <a:rPr lang="en-US" sz="7200" i="1" dirty="0"/>
              <a:t>Michael Smull</a:t>
            </a:r>
            <a:br>
              <a:rPr lang="en-US" sz="7200" i="1" dirty="0">
                <a:solidFill>
                  <a:schemeClr val="accent1"/>
                </a:solidFill>
              </a:rPr>
            </a:br>
            <a:endParaRPr lang="en-US" sz="7200" i="1" dirty="0">
              <a:solidFill>
                <a:schemeClr val="accent1"/>
              </a:solidFill>
            </a:endParaRPr>
          </a:p>
          <a:p>
            <a:pPr>
              <a:lnSpc>
                <a:spcPct val="120000"/>
              </a:lnSpc>
              <a:spcBef>
                <a:spcPts val="1800"/>
              </a:spcBef>
            </a:pPr>
            <a:r>
              <a:rPr lang="en-US" sz="6400" dirty="0"/>
              <a:t>Person-Centered Planning is never done to you, is always done with you, and helps you move in a positive direction.</a:t>
            </a:r>
          </a:p>
          <a:p>
            <a:pPr>
              <a:lnSpc>
                <a:spcPct val="120000"/>
              </a:lnSpc>
              <a:spcBef>
                <a:spcPts val="1800"/>
              </a:spcBef>
            </a:pPr>
            <a:r>
              <a:rPr lang="en-US" sz="6400" dirty="0"/>
              <a:t>Person-Centered Planning is about asking the right questions, respectfully listening, and organizing the learning. </a:t>
            </a:r>
          </a:p>
          <a:p>
            <a:pPr>
              <a:lnSpc>
                <a:spcPct val="120000"/>
              </a:lnSpc>
              <a:spcBef>
                <a:spcPts val="1800"/>
              </a:spcBef>
            </a:pPr>
            <a:r>
              <a:rPr lang="en-US" sz="6400" dirty="0"/>
              <a:t>Good plans are living plans: </a:t>
            </a:r>
          </a:p>
          <a:p>
            <a:pPr lvl="1">
              <a:lnSpc>
                <a:spcPct val="120000"/>
              </a:lnSpc>
              <a:spcBef>
                <a:spcPts val="1800"/>
              </a:spcBef>
            </a:pPr>
            <a:r>
              <a:rPr lang="en-US" sz="6000" dirty="0"/>
              <a:t>You feel that you have met the person (and not just the disability) </a:t>
            </a:r>
          </a:p>
          <a:p>
            <a:pPr lvl="1">
              <a:lnSpc>
                <a:spcPct val="120000"/>
              </a:lnSpc>
              <a:spcBef>
                <a:spcPts val="1800"/>
              </a:spcBef>
            </a:pPr>
            <a:r>
              <a:rPr lang="en-US" sz="6000" dirty="0"/>
              <a:t>The plan respectfully reflects the person’s culture and identity</a:t>
            </a:r>
          </a:p>
          <a:p>
            <a:pPr lvl="1">
              <a:lnSpc>
                <a:spcPct val="120000"/>
              </a:lnSpc>
              <a:spcBef>
                <a:spcPts val="1800"/>
              </a:spcBef>
            </a:pPr>
            <a:r>
              <a:rPr lang="en-US" sz="6000" dirty="0"/>
              <a:t>You know what the person wants the plan to accomplish</a:t>
            </a:r>
          </a:p>
          <a:p>
            <a:pPr lvl="1">
              <a:lnSpc>
                <a:spcPct val="120000"/>
              </a:lnSpc>
              <a:spcBef>
                <a:spcPts val="1800"/>
              </a:spcBef>
            </a:pPr>
            <a:r>
              <a:rPr lang="en-US" sz="6000" dirty="0"/>
              <a:t>How to best support the person in moving toward their outcome(s) is clear</a:t>
            </a:r>
          </a:p>
        </p:txBody>
      </p:sp>
      <p:pic>
        <p:nvPicPr>
          <p:cNvPr id="8" name="Content Placeholder 9" descr="A picture containing shirt, drawing&#10;&#10;Description automatically generated">
            <a:extLst>
              <a:ext uri="{FF2B5EF4-FFF2-40B4-BE49-F238E27FC236}">
                <a16:creationId xmlns:a16="http://schemas.microsoft.com/office/drawing/2014/main" id="{3B9A5D21-5F71-4E75-9A21-38096C2CF4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4875" b="55776"/>
          <a:stretch/>
        </p:blipFill>
        <p:spPr>
          <a:xfrm>
            <a:off x="7032367" y="0"/>
            <a:ext cx="5159633" cy="2937164"/>
          </a:xfrm>
        </p:spPr>
      </p:pic>
    </p:spTree>
    <p:extLst>
      <p:ext uri="{BB962C8B-B14F-4D97-AF65-F5344CB8AC3E}">
        <p14:creationId xmlns:p14="http://schemas.microsoft.com/office/powerpoint/2010/main" val="3462184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B018-16AE-4089-AF99-F83CDBF6CC0B}"/>
              </a:ext>
            </a:extLst>
          </p:cNvPr>
          <p:cNvSpPr>
            <a:spLocks noGrp="1"/>
          </p:cNvSpPr>
          <p:nvPr>
            <p:ph type="title"/>
          </p:nvPr>
        </p:nvSpPr>
        <p:spPr/>
        <p:txBody>
          <a:bodyPr>
            <a:normAutofit/>
          </a:bodyPr>
          <a:lstStyle/>
          <a:p>
            <a:r>
              <a:rPr lang="en-US" dirty="0">
                <a:solidFill>
                  <a:schemeClr val="accent2"/>
                </a:solidFill>
              </a:rPr>
              <a:t>Tammy’s One Page Description</a:t>
            </a:r>
          </a:p>
        </p:txBody>
      </p:sp>
      <p:sp>
        <p:nvSpPr>
          <p:cNvPr id="5" name="Footer Placeholder 8">
            <a:extLst>
              <a:ext uri="{FF2B5EF4-FFF2-40B4-BE49-F238E27FC236}">
                <a16:creationId xmlns:a16="http://schemas.microsoft.com/office/drawing/2014/main" id="{2136F11C-6622-4A6D-A9D9-854CAB6D90C1}"/>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2" name="Rectangle 21">
            <a:extLst>
              <a:ext uri="{FF2B5EF4-FFF2-40B4-BE49-F238E27FC236}">
                <a16:creationId xmlns:a16="http://schemas.microsoft.com/office/drawing/2014/main" id="{1BBA31C9-1AFF-4E62-BB69-57B4CEC4F96E}"/>
              </a:ext>
            </a:extLst>
          </p:cNvPr>
          <p:cNvSpPr>
            <a:spLocks noChangeArrowheads="1"/>
          </p:cNvSpPr>
          <p:nvPr/>
        </p:nvSpPr>
        <p:spPr bwMode="auto">
          <a:xfrm>
            <a:off x="217003" y="1627135"/>
            <a:ext cx="4354997" cy="1716494"/>
          </a:xfrm>
          <a:prstGeom prst="rect">
            <a:avLst/>
          </a:prstGeom>
          <a:noFill/>
          <a:ln w="38100" cmpd="dbl">
            <a:noFill/>
            <a:round/>
            <a:headEnd/>
            <a:tailEnd/>
          </a:ln>
        </p:spPr>
        <p:txBody>
          <a:bodyPr lIns="50632" tIns="25315" rIns="50632" bIns="25315"/>
          <a:lstStyle/>
          <a:p>
            <a:pPr marL="0" marR="0" lvl="0" indent="0" defTabSz="506314" rtl="0" eaLnBrk="1" fontAlgn="auto" latinLnBrk="0" hangingPunct="1">
              <a:lnSpc>
                <a:spcPct val="100000"/>
              </a:lnSpc>
              <a:spcBef>
                <a:spcPts val="0"/>
              </a:spcBef>
              <a:spcAft>
                <a:spcPts val="554"/>
              </a:spcAft>
              <a:buClrTx/>
              <a:buSzTx/>
              <a:buFontTx/>
              <a:buNone/>
              <a:tabLst/>
              <a:defRPr/>
            </a:pPr>
            <a:r>
              <a:rPr kumimoji="0" lang="en-US" altLang="en-US" sz="1600" b="1" i="0" u="none" strike="noStrike" kern="0" cap="none" spc="0" normalizeH="0" baseline="0" noProof="0" dirty="0">
                <a:ln>
                  <a:noFill/>
                </a:ln>
                <a:solidFill>
                  <a:schemeClr val="tx2"/>
                </a:solidFill>
                <a:effectLst/>
                <a:uLnTx/>
                <a:uFillTx/>
                <a:ea typeface="+mn-ea"/>
                <a:cs typeface="+mn-cs"/>
              </a:rPr>
              <a:t>What is Important to Tammy (pages 7-8)</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Being a part of things</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Having eye contact with everyone</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Looking stylish and having her hair and nails done</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Being comfortable and not having her tubes underneath her</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No roughness in personal care</a:t>
            </a:r>
          </a:p>
        </p:txBody>
      </p:sp>
      <p:sp>
        <p:nvSpPr>
          <p:cNvPr id="23" name="Rectangle 22">
            <a:extLst>
              <a:ext uri="{FF2B5EF4-FFF2-40B4-BE49-F238E27FC236}">
                <a16:creationId xmlns:a16="http://schemas.microsoft.com/office/drawing/2014/main" id="{8682190A-3F90-4B43-8C74-020F3EA200CF}"/>
              </a:ext>
            </a:extLst>
          </p:cNvPr>
          <p:cNvSpPr>
            <a:spLocks noChangeArrowheads="1"/>
          </p:cNvSpPr>
          <p:nvPr/>
        </p:nvSpPr>
        <p:spPr bwMode="auto">
          <a:xfrm>
            <a:off x="217003" y="3579297"/>
            <a:ext cx="3037925" cy="2693745"/>
          </a:xfrm>
          <a:prstGeom prst="rect">
            <a:avLst/>
          </a:prstGeom>
          <a:noFill/>
          <a:ln w="38100" cmpd="dbl">
            <a:noFill/>
            <a:round/>
            <a:headEnd/>
            <a:tailEnd/>
          </a:ln>
        </p:spPr>
        <p:txBody>
          <a:bodyPr lIns="50632" tIns="25315" rIns="50632" bIns="25315"/>
          <a:lstStyle/>
          <a:p>
            <a:pPr marL="0" marR="0" lvl="0" indent="0" defTabSz="506314" rtl="0" eaLnBrk="1" fontAlgn="auto" latinLnBrk="0" hangingPunct="1">
              <a:lnSpc>
                <a:spcPct val="100000"/>
              </a:lnSpc>
              <a:spcBef>
                <a:spcPts val="0"/>
              </a:spcBef>
              <a:spcAft>
                <a:spcPts val="554"/>
              </a:spcAft>
              <a:buClrTx/>
              <a:buSzTx/>
              <a:buFontTx/>
              <a:buNone/>
              <a:tabLst/>
              <a:defRPr/>
            </a:pPr>
            <a:r>
              <a:rPr kumimoji="0" lang="en-US" altLang="en-US" sz="1600" b="1" i="0" u="none" strike="noStrike" kern="0" cap="none" spc="0" normalizeH="0" baseline="0" noProof="0" dirty="0">
                <a:ln>
                  <a:noFill/>
                </a:ln>
                <a:solidFill>
                  <a:schemeClr val="tx2"/>
                </a:solidFill>
                <a:effectLst/>
                <a:uLnTx/>
                <a:uFillTx/>
                <a:ea typeface="+mn-ea"/>
                <a:cs typeface="+mn-cs"/>
              </a:rPr>
              <a:t>What People Like and Admire about Tammy (page 6)</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Is always smiling</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Totally accepts people</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WONDERFUL personality</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Stylish</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Accepting and forgiving</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Resilient</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Great sense of humor</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Friendly and social</a:t>
            </a:r>
          </a:p>
        </p:txBody>
      </p:sp>
      <p:sp>
        <p:nvSpPr>
          <p:cNvPr id="24" name="Rectangle 23">
            <a:extLst>
              <a:ext uri="{FF2B5EF4-FFF2-40B4-BE49-F238E27FC236}">
                <a16:creationId xmlns:a16="http://schemas.microsoft.com/office/drawing/2014/main" id="{FE26A3F0-53C1-491D-B73F-8CB6F70AA97F}"/>
              </a:ext>
            </a:extLst>
          </p:cNvPr>
          <p:cNvSpPr>
            <a:spLocks noChangeArrowheads="1"/>
          </p:cNvSpPr>
          <p:nvPr/>
        </p:nvSpPr>
        <p:spPr bwMode="auto">
          <a:xfrm>
            <a:off x="3254928" y="4316360"/>
            <a:ext cx="4664280" cy="2039990"/>
          </a:xfrm>
          <a:prstGeom prst="rect">
            <a:avLst/>
          </a:prstGeom>
          <a:noFill/>
          <a:ln w="38100" cmpd="dbl">
            <a:noFill/>
            <a:round/>
            <a:headEnd/>
            <a:tailEnd/>
          </a:ln>
        </p:spPr>
        <p:txBody>
          <a:bodyPr lIns="50632" tIns="25315" rIns="50632" bIns="25315"/>
          <a:lstStyle/>
          <a:p>
            <a:pPr marL="0" marR="0" lvl="0" indent="0" defTabSz="506314" rtl="0" eaLnBrk="1" fontAlgn="auto" latinLnBrk="0" hangingPunct="1">
              <a:lnSpc>
                <a:spcPct val="100000"/>
              </a:lnSpc>
              <a:spcBef>
                <a:spcPts val="0"/>
              </a:spcBef>
              <a:spcAft>
                <a:spcPts val="554"/>
              </a:spcAft>
              <a:buClrTx/>
              <a:buSzTx/>
              <a:buFontTx/>
              <a:buNone/>
              <a:tabLst/>
              <a:defRPr/>
            </a:pPr>
            <a:r>
              <a:rPr kumimoji="0" lang="en-US" altLang="en-US" sz="1600" b="1" i="0" u="none" strike="noStrike" kern="0" cap="none" spc="0" normalizeH="0" baseline="0" noProof="0" dirty="0">
                <a:ln>
                  <a:noFill/>
                </a:ln>
                <a:solidFill>
                  <a:schemeClr val="tx2"/>
                </a:solidFill>
                <a:effectLst/>
                <a:uLnTx/>
                <a:uFillTx/>
                <a:ea typeface="+mn-ea"/>
                <a:cs typeface="+mn-cs"/>
              </a:rPr>
              <a:t>Tammy’s Picture Of A Life (Pages 19-21)</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Live in a big wheelchair accessible home with extra wide doors, close to her family</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Have a fun and social housemate</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Have a beautician she can go to regularly</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Have a social medical day program close to home</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Have specialized medical services and medical equipment (including backup generator)</a:t>
            </a:r>
          </a:p>
        </p:txBody>
      </p:sp>
      <p:sp>
        <p:nvSpPr>
          <p:cNvPr id="25" name="Rectangle 24">
            <a:extLst>
              <a:ext uri="{FF2B5EF4-FFF2-40B4-BE49-F238E27FC236}">
                <a16:creationId xmlns:a16="http://schemas.microsoft.com/office/drawing/2014/main" id="{2D22E23A-42D7-4ECE-A25C-7C546B5E911E}"/>
              </a:ext>
            </a:extLst>
          </p:cNvPr>
          <p:cNvSpPr>
            <a:spLocks noChangeArrowheads="1"/>
          </p:cNvSpPr>
          <p:nvPr/>
        </p:nvSpPr>
        <p:spPr bwMode="auto">
          <a:xfrm>
            <a:off x="7919208" y="1561546"/>
            <a:ext cx="3867922" cy="3866131"/>
          </a:xfrm>
          <a:prstGeom prst="rect">
            <a:avLst/>
          </a:prstGeom>
          <a:noFill/>
          <a:ln w="38100" cmpd="dbl">
            <a:noFill/>
            <a:round/>
            <a:headEnd/>
            <a:tailEnd/>
          </a:ln>
        </p:spPr>
        <p:txBody>
          <a:bodyPr lIns="50632" tIns="25315" rIns="50632" bIns="25315"/>
          <a:lstStyle/>
          <a:p>
            <a:pPr marL="0" marR="0" lvl="0" indent="0" defTabSz="506314" rtl="0" eaLnBrk="1" fontAlgn="auto" latinLnBrk="0" hangingPunct="1">
              <a:lnSpc>
                <a:spcPct val="100000"/>
              </a:lnSpc>
              <a:spcBef>
                <a:spcPts val="0"/>
              </a:spcBef>
              <a:spcAft>
                <a:spcPts val="554"/>
              </a:spcAft>
              <a:buClrTx/>
              <a:buSzTx/>
              <a:buFontTx/>
              <a:buNone/>
              <a:tabLst/>
              <a:defRPr/>
            </a:pPr>
            <a:r>
              <a:rPr kumimoji="0" lang="en-US" altLang="en-US" sz="1600" b="1" i="0" u="none" strike="noStrike" kern="0" cap="none" spc="0" normalizeH="0" baseline="0" noProof="0" dirty="0">
                <a:ln>
                  <a:noFill/>
                </a:ln>
                <a:solidFill>
                  <a:schemeClr val="tx2"/>
                </a:solidFill>
                <a:effectLst/>
                <a:uLnTx/>
                <a:uFillTx/>
                <a:ea typeface="+mn-ea"/>
                <a:cs typeface="+mn-cs"/>
              </a:rPr>
              <a:t>Supports Tammy Needs to be Happy, Healthy and Safe (pages 10-14)</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Always have her head elevated</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To be suctioned frequently (5-6 times per shift). Gurgling noises means she needs to be suctioned</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To have people be kind, sensitive, loving and have a gentle touch</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Be gentle with brushing her hair (she doesn’t like it, but wants it to always look nice)</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Always make sure her clothes match and make sure it’s not sweat clothes</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Tammy needs to be repositioned every two hours</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Always follow through with a promise or give an explanation of what is going on and when you can keep the promise if something comes up</a:t>
            </a:r>
          </a:p>
          <a:p>
            <a:pPr marL="171450" lvl="0" indent="-171450" defTabSz="506314">
              <a:spcAft>
                <a:spcPts val="554"/>
              </a:spcAft>
              <a:buFont typeface="Arial" panose="020B0604020202020204" pitchFamily="34" charset="0"/>
              <a:buChar char="•"/>
              <a:defRPr/>
            </a:pPr>
            <a:r>
              <a:rPr lang="en-US" altLang="en-US" sz="1200" kern="0" dirty="0">
                <a:solidFill>
                  <a:prstClr val="black"/>
                </a:solidFill>
              </a:rPr>
              <a:t>Be sure to have Tammy use her body to keep flexible</a:t>
            </a:r>
          </a:p>
        </p:txBody>
      </p:sp>
      <p:sp>
        <p:nvSpPr>
          <p:cNvPr id="9" name="object 15">
            <a:extLst>
              <a:ext uri="{FF2B5EF4-FFF2-40B4-BE49-F238E27FC236}">
                <a16:creationId xmlns:a16="http://schemas.microsoft.com/office/drawing/2014/main" id="{8F6EB02C-D26B-44DE-BD76-F0B709C424E8}"/>
              </a:ext>
            </a:extLst>
          </p:cNvPr>
          <p:cNvSpPr>
            <a:spLocks noChangeArrowheads="1"/>
          </p:cNvSpPr>
          <p:nvPr/>
        </p:nvSpPr>
        <p:spPr bwMode="auto">
          <a:xfrm>
            <a:off x="4572000" y="1561546"/>
            <a:ext cx="3140075" cy="268922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itchFamily="34" charset="0"/>
              <a:buChar char="•"/>
              <a:defRPr sz="3600">
                <a:solidFill>
                  <a:schemeClr val="tx1"/>
                </a:solidFill>
                <a:latin typeface="Calibri" pitchFamily="34" charset="0"/>
              </a:defRPr>
            </a:lvl1pPr>
            <a:lvl2pPr marL="742950" indent="-285750">
              <a:spcBef>
                <a:spcPct val="20000"/>
              </a:spcBef>
              <a:buFont typeface="Arial" pitchFamily="34" charset="0"/>
              <a:buChar char="–"/>
              <a:defRPr sz="3400">
                <a:solidFill>
                  <a:schemeClr val="tx1"/>
                </a:solidFill>
                <a:latin typeface="Calibri" pitchFamily="34" charset="0"/>
              </a:defRPr>
            </a:lvl2pPr>
            <a:lvl3pPr marL="1143000" indent="-228600">
              <a:spcBef>
                <a:spcPct val="20000"/>
              </a:spcBef>
              <a:buFont typeface="Arial" pitchFamily="34" charset="0"/>
              <a:buChar char="•"/>
              <a:defRPr sz="3200">
                <a:solidFill>
                  <a:schemeClr val="tx1"/>
                </a:solidFill>
                <a:latin typeface="Calibri" pitchFamily="34" charset="0"/>
              </a:defRPr>
            </a:lvl3pPr>
            <a:lvl4pPr marL="1600200" indent="-228600">
              <a:spcBef>
                <a:spcPct val="20000"/>
              </a:spcBef>
              <a:buFont typeface="Arial" pitchFamily="34" charset="0"/>
              <a:buChar char="–"/>
              <a:defRPr sz="2800">
                <a:solidFill>
                  <a:schemeClr val="tx1"/>
                </a:solidFill>
                <a:latin typeface="Calibri" pitchFamily="34" charset="0"/>
              </a:defRPr>
            </a:lvl4pPr>
            <a:lvl5pPr marL="2057400" indent="-228600">
              <a:spcBef>
                <a:spcPct val="20000"/>
              </a:spcBef>
              <a:buFont typeface="Arial" pitchFamily="34" charset="0"/>
              <a:buChar char="»"/>
              <a:defRPr sz="2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6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itchFamily="34" charset="0"/>
              <a:buNone/>
              <a:tabLst/>
              <a:defRPr/>
            </a:pPr>
            <a:endParaRPr kumimoji="0" lang="en-US" altLang="en-US" sz="1800" b="0" i="0" u="none" strike="noStrike" kern="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004417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pic>
        <p:nvPicPr>
          <p:cNvPr id="6" name="Picture 5" descr="A picture containing text, map&#10;&#10;Description automatically generated">
            <a:extLst>
              <a:ext uri="{FF2B5EF4-FFF2-40B4-BE49-F238E27FC236}">
                <a16:creationId xmlns:a16="http://schemas.microsoft.com/office/drawing/2014/main" id="{C4938711-911E-4D42-B123-CA3E37438172}"/>
              </a:ext>
            </a:extLst>
          </p:cNvPr>
          <p:cNvPicPr>
            <a:picLocks noChangeAspect="1"/>
          </p:cNvPicPr>
          <p:nvPr/>
        </p:nvPicPr>
        <p:blipFill rotWithShape="1">
          <a:blip r:embed="rId2">
            <a:extLst>
              <a:ext uri="{28A0092B-C50C-407E-A947-70E740481C1C}">
                <a14:useLocalDpi xmlns:a14="http://schemas.microsoft.com/office/drawing/2010/main" val="0"/>
              </a:ext>
            </a:extLst>
          </a:blip>
          <a:srcRect l="18154" t="18532" r="17842" b="17965"/>
          <a:stretch/>
        </p:blipFill>
        <p:spPr>
          <a:xfrm>
            <a:off x="2102601" y="1247258"/>
            <a:ext cx="8593267" cy="5062281"/>
          </a:xfrm>
          <a:prstGeom prst="rect">
            <a:avLst/>
          </a:prstGeom>
        </p:spPr>
      </p:pic>
      <p:pic>
        <p:nvPicPr>
          <p:cNvPr id="21" name="Picture 20" descr="A picture containing text, map&#10;&#10;Description automatically generated">
            <a:extLst>
              <a:ext uri="{FF2B5EF4-FFF2-40B4-BE49-F238E27FC236}">
                <a16:creationId xmlns:a16="http://schemas.microsoft.com/office/drawing/2014/main" id="{A4AB0712-C8CD-4BFA-A519-A2876ADE2CD9}"/>
              </a:ext>
            </a:extLst>
          </p:cNvPr>
          <p:cNvPicPr>
            <a:picLocks noChangeAspect="1"/>
          </p:cNvPicPr>
          <p:nvPr/>
        </p:nvPicPr>
        <p:blipFill rotWithShape="1">
          <a:blip r:embed="rId2">
            <a:extLst>
              <a:ext uri="{28A0092B-C50C-407E-A947-70E740481C1C}">
                <a14:useLocalDpi xmlns:a14="http://schemas.microsoft.com/office/drawing/2010/main" val="0"/>
              </a:ext>
            </a:extLst>
          </a:blip>
          <a:srcRect l="94123" t="85914" b="4820"/>
          <a:stretch/>
        </p:blipFill>
        <p:spPr>
          <a:xfrm>
            <a:off x="11344758" y="5657853"/>
            <a:ext cx="678799" cy="635430"/>
          </a:xfrm>
          <a:prstGeom prst="rect">
            <a:avLst/>
          </a:prstGeom>
        </p:spPr>
      </p:pic>
      <p:sp>
        <p:nvSpPr>
          <p:cNvPr id="22" name="Title 1">
            <a:extLst>
              <a:ext uri="{FF2B5EF4-FFF2-40B4-BE49-F238E27FC236}">
                <a16:creationId xmlns:a16="http://schemas.microsoft.com/office/drawing/2014/main" id="{FCC51777-D323-46BD-B76C-2B322B97D6C6}"/>
              </a:ext>
            </a:extLst>
          </p:cNvPr>
          <p:cNvSpPr>
            <a:spLocks noGrp="1"/>
          </p:cNvSpPr>
          <p:nvPr>
            <p:ph type="title"/>
          </p:nvPr>
        </p:nvSpPr>
        <p:spPr>
          <a:xfrm>
            <a:off x="473241" y="365125"/>
            <a:ext cx="11550316" cy="1325563"/>
          </a:xfrm>
        </p:spPr>
        <p:txBody>
          <a:bodyPr>
            <a:normAutofit/>
          </a:bodyPr>
          <a:lstStyle/>
          <a:p>
            <a:r>
              <a:rPr lang="en-US" sz="4000" dirty="0">
                <a:solidFill>
                  <a:schemeClr val="accent2"/>
                </a:solidFill>
              </a:rPr>
              <a:t>Describe what Person-Centered Practices are.</a:t>
            </a:r>
          </a:p>
        </p:txBody>
      </p:sp>
      <p:pic>
        <p:nvPicPr>
          <p:cNvPr id="23" name="Picture 22" descr="A picture containing text, map&#10;&#10;Description automatically generated">
            <a:extLst>
              <a:ext uri="{FF2B5EF4-FFF2-40B4-BE49-F238E27FC236}">
                <a16:creationId xmlns:a16="http://schemas.microsoft.com/office/drawing/2014/main" id="{31FDADF7-2D47-464B-B855-0D3EF1F1C3F6}"/>
              </a:ext>
            </a:extLst>
          </p:cNvPr>
          <p:cNvPicPr>
            <a:picLocks noChangeAspect="1"/>
          </p:cNvPicPr>
          <p:nvPr/>
        </p:nvPicPr>
        <p:blipFill rotWithShape="1">
          <a:blip r:embed="rId2">
            <a:extLst>
              <a:ext uri="{28A0092B-C50C-407E-A947-70E740481C1C}">
                <a14:useLocalDpi xmlns:a14="http://schemas.microsoft.com/office/drawing/2010/main" val="0"/>
              </a:ext>
            </a:extLst>
          </a:blip>
          <a:srcRect l="88085" t="5914" b="90018"/>
          <a:stretch/>
        </p:blipFill>
        <p:spPr>
          <a:xfrm>
            <a:off x="168443" y="5975568"/>
            <a:ext cx="1376222" cy="278970"/>
          </a:xfrm>
          <a:prstGeom prst="rect">
            <a:avLst/>
          </a:prstGeom>
        </p:spPr>
      </p:pic>
    </p:spTree>
    <p:extLst>
      <p:ext uri="{BB962C8B-B14F-4D97-AF65-F5344CB8AC3E}">
        <p14:creationId xmlns:p14="http://schemas.microsoft.com/office/powerpoint/2010/main" val="1899954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098E-540B-4F99-B064-A97A0159E9E6}"/>
              </a:ext>
            </a:extLst>
          </p:cNvPr>
          <p:cNvSpPr>
            <a:spLocks noGrp="1"/>
          </p:cNvSpPr>
          <p:nvPr>
            <p:ph type="title"/>
          </p:nvPr>
        </p:nvSpPr>
        <p:spPr/>
        <p:txBody>
          <a:bodyPr/>
          <a:lstStyle/>
          <a:p>
            <a:r>
              <a:rPr lang="en-US" dirty="0">
                <a:solidFill>
                  <a:schemeClr val="accent2"/>
                </a:solidFill>
              </a:rPr>
              <a:t>Presentation</a:t>
            </a:r>
          </a:p>
        </p:txBody>
      </p:sp>
      <p:sp>
        <p:nvSpPr>
          <p:cNvPr id="7" name="Footer Placeholder 8">
            <a:extLst>
              <a:ext uri="{FF2B5EF4-FFF2-40B4-BE49-F238E27FC236}">
                <a16:creationId xmlns:a16="http://schemas.microsoft.com/office/drawing/2014/main" id="{94042900-2C5E-4489-8350-31EC1D27273A}"/>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11" name="Content Placeholder 2">
            <a:extLst>
              <a:ext uri="{FF2B5EF4-FFF2-40B4-BE49-F238E27FC236}">
                <a16:creationId xmlns:a16="http://schemas.microsoft.com/office/drawing/2014/main" id="{3DB7B54A-DE31-4F83-A066-01C4D2910113}"/>
              </a:ext>
            </a:extLst>
          </p:cNvPr>
          <p:cNvSpPr txBox="1">
            <a:spLocks/>
          </p:cNvSpPr>
          <p:nvPr/>
        </p:nvSpPr>
        <p:spPr>
          <a:xfrm>
            <a:off x="838199" y="1690687"/>
            <a:ext cx="10515600" cy="4647214"/>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9600" b="1" dirty="0">
                <a:solidFill>
                  <a:schemeClr val="accent1"/>
                </a:solidFill>
              </a:rPr>
              <a:t>Jennifer Turner, LCSW</a:t>
            </a:r>
          </a:p>
          <a:p>
            <a:pPr marL="0" indent="0">
              <a:lnSpc>
                <a:spcPct val="110000"/>
              </a:lnSpc>
              <a:buFont typeface="Arial" panose="020B0604020202020204" pitchFamily="34" charset="0"/>
              <a:buNone/>
            </a:pPr>
            <a:r>
              <a:rPr lang="en-US" sz="7200" i="1" dirty="0" err="1"/>
              <a:t>Strategizer</a:t>
            </a:r>
            <a:r>
              <a:rPr lang="en-US" sz="7200" i="1" dirty="0"/>
              <a:t> of Solutions, Charting the </a:t>
            </a:r>
            <a:r>
              <a:rPr lang="en-US" sz="7200" i="1" dirty="0" err="1"/>
              <a:t>LifeCourse</a:t>
            </a:r>
            <a:r>
              <a:rPr lang="en-US" sz="7200" i="1" dirty="0"/>
              <a:t> Nexus</a:t>
            </a:r>
          </a:p>
          <a:p>
            <a:pPr marL="0" indent="0">
              <a:lnSpc>
                <a:spcPct val="110000"/>
              </a:lnSpc>
              <a:buNone/>
            </a:pPr>
            <a:r>
              <a:rPr lang="en-US" sz="7200" i="1" dirty="0">
                <a:solidFill>
                  <a:schemeClr val="accent1"/>
                </a:solidFill>
              </a:rPr>
              <a:t>turnerje@umkc.edu </a:t>
            </a:r>
            <a:r>
              <a:rPr lang="en-US" sz="7200" b="1" i="1" dirty="0">
                <a:solidFill>
                  <a:schemeClr val="accent2"/>
                </a:solidFill>
              </a:rPr>
              <a:t>| </a:t>
            </a:r>
            <a:r>
              <a:rPr lang="en-US" sz="7200" i="1" dirty="0">
                <a:solidFill>
                  <a:schemeClr val="accent1"/>
                </a:solidFill>
              </a:rPr>
              <a:t>816-235-5450 </a:t>
            </a:r>
            <a:r>
              <a:rPr lang="en-US" sz="7200" b="1" i="1" dirty="0">
                <a:solidFill>
                  <a:schemeClr val="accent2"/>
                </a:solidFill>
              </a:rPr>
              <a:t>| </a:t>
            </a:r>
            <a:r>
              <a:rPr lang="en-US" sz="7200" i="1" dirty="0">
                <a:solidFill>
                  <a:schemeClr val="accent1"/>
                </a:solidFill>
              </a:rPr>
              <a:t>www.lifecoursetools.com</a:t>
            </a:r>
            <a:br>
              <a:rPr lang="en-US" sz="7200" i="1" dirty="0">
                <a:solidFill>
                  <a:schemeClr val="accent1"/>
                </a:solidFill>
              </a:rPr>
            </a:br>
            <a:endParaRPr lang="en-US" sz="7200" i="1" dirty="0">
              <a:solidFill>
                <a:schemeClr val="accent1"/>
              </a:solidFill>
            </a:endParaRPr>
          </a:p>
          <a:p>
            <a:pPr>
              <a:lnSpc>
                <a:spcPct val="110000"/>
              </a:lnSpc>
            </a:pPr>
            <a:r>
              <a:rPr lang="en-US" sz="6400" dirty="0"/>
              <a:t>Passionate about the development and implementation of best practice that will drive systems change and impact families. </a:t>
            </a:r>
          </a:p>
          <a:p>
            <a:pPr>
              <a:lnSpc>
                <a:spcPct val="110000"/>
              </a:lnSpc>
            </a:pPr>
            <a:r>
              <a:rPr lang="en-US" sz="6400" dirty="0"/>
              <a:t>Lead for Organizational and System Change Initiatives at the University of Missouri – Kansas City, Institute for Human Development </a:t>
            </a:r>
          </a:p>
          <a:p>
            <a:pPr>
              <a:lnSpc>
                <a:spcPct val="110000"/>
              </a:lnSpc>
            </a:pPr>
            <a:r>
              <a:rPr lang="en-US" sz="6400" dirty="0"/>
              <a:t>Her commitment to advocacy and social justice originates in her first –  and most important – role of “big sister” to two siblings – a sister in her 30’s with a disability and a sister who is 15 and adopted. </a:t>
            </a:r>
          </a:p>
          <a:p>
            <a:pPr>
              <a:lnSpc>
                <a:spcPct val="110000"/>
              </a:lnSpc>
            </a:pPr>
            <a:r>
              <a:rPr lang="en-US" sz="6400" dirty="0"/>
              <a:t>Licensed as a Clinical Social Worker</a:t>
            </a:r>
          </a:p>
          <a:p>
            <a:pPr>
              <a:lnSpc>
                <a:spcPct val="110000"/>
              </a:lnSpc>
            </a:pPr>
            <a:r>
              <a:rPr lang="en-US" sz="6400" dirty="0"/>
              <a:t>Formerly a Support Coordinator and Director of a Provider Agency  </a:t>
            </a:r>
          </a:p>
          <a:p>
            <a:pPr>
              <a:lnSpc>
                <a:spcPct val="110000"/>
              </a:lnSpc>
            </a:pPr>
            <a:r>
              <a:rPr lang="en-US" sz="6400" dirty="0"/>
              <a:t>Co-Director for the National Community of Practice for Supporting Families</a:t>
            </a:r>
          </a:p>
          <a:p>
            <a:pPr>
              <a:lnSpc>
                <a:spcPct val="110000"/>
              </a:lnSpc>
            </a:pPr>
            <a:r>
              <a:rPr lang="en-US" sz="6400" dirty="0"/>
              <a:t>Subject Matter Expert for the National Center on Advancing Person-Centered Practices and Systems</a:t>
            </a:r>
          </a:p>
        </p:txBody>
      </p:sp>
      <p:pic>
        <p:nvPicPr>
          <p:cNvPr id="9" name="Picture 8" descr="Text&#10;&#10;Description automatically generated">
            <a:extLst>
              <a:ext uri="{FF2B5EF4-FFF2-40B4-BE49-F238E27FC236}">
                <a16:creationId xmlns:a16="http://schemas.microsoft.com/office/drawing/2014/main" id="{10A903B7-7116-48C3-90E1-0F6D76C2045F}"/>
              </a:ext>
            </a:extLst>
          </p:cNvPr>
          <p:cNvPicPr>
            <a:picLocks noChangeAspect="1"/>
          </p:cNvPicPr>
          <p:nvPr/>
        </p:nvPicPr>
        <p:blipFill rotWithShape="1">
          <a:blip r:embed="rId2">
            <a:extLst>
              <a:ext uri="{28A0092B-C50C-407E-A947-70E740481C1C}">
                <a14:useLocalDpi xmlns:a14="http://schemas.microsoft.com/office/drawing/2010/main" val="0"/>
              </a:ext>
            </a:extLst>
          </a:blip>
          <a:srcRect l="36931" b="57172"/>
          <a:stretch/>
        </p:blipFill>
        <p:spPr>
          <a:xfrm>
            <a:off x="7032367" y="0"/>
            <a:ext cx="5159633" cy="2937164"/>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D20E368-1D72-466E-8C81-6792A5DC7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664" y="2032703"/>
            <a:ext cx="2004553" cy="562445"/>
          </a:xfrm>
          <a:prstGeom prst="rect">
            <a:avLst/>
          </a:prstGeom>
        </p:spPr>
      </p:pic>
    </p:spTree>
    <p:extLst>
      <p:ext uri="{BB962C8B-B14F-4D97-AF65-F5344CB8AC3E}">
        <p14:creationId xmlns:p14="http://schemas.microsoft.com/office/powerpoint/2010/main" val="2515529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AEFF-4B9C-444E-BFA3-E37324AE1229}"/>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Today’s Objectives</a:t>
            </a:r>
          </a:p>
        </p:txBody>
      </p:sp>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10" name="TextBox 9">
            <a:extLst>
              <a:ext uri="{FF2B5EF4-FFF2-40B4-BE49-F238E27FC236}">
                <a16:creationId xmlns:a16="http://schemas.microsoft.com/office/drawing/2014/main" id="{8CBB15BF-02E3-415E-AAB6-ABB457DC895F}"/>
              </a:ext>
            </a:extLst>
          </p:cNvPr>
          <p:cNvSpPr txBox="1"/>
          <p:nvPr/>
        </p:nvSpPr>
        <p:spPr>
          <a:xfrm>
            <a:off x="835726" y="1721466"/>
            <a:ext cx="429768" cy="677108"/>
          </a:xfrm>
          <a:prstGeom prst="rect">
            <a:avLst/>
          </a:prstGeom>
          <a:noFill/>
        </p:spPr>
        <p:txBody>
          <a:bodyPr wrap="square" rtlCol="0">
            <a:spAutoFit/>
          </a:bodyPr>
          <a:lstStyle/>
          <a:p>
            <a:r>
              <a:rPr lang="en-US" sz="3800" dirty="0">
                <a:solidFill>
                  <a:schemeClr val="accent2"/>
                </a:solidFill>
                <a:latin typeface="+mj-lt"/>
                <a:ea typeface="+mj-ea"/>
                <a:cs typeface="+mj-cs"/>
              </a:rPr>
              <a:t>1</a:t>
            </a:r>
          </a:p>
        </p:txBody>
      </p:sp>
      <p:sp>
        <p:nvSpPr>
          <p:cNvPr id="11" name="TextBox 10">
            <a:extLst>
              <a:ext uri="{FF2B5EF4-FFF2-40B4-BE49-F238E27FC236}">
                <a16:creationId xmlns:a16="http://schemas.microsoft.com/office/drawing/2014/main" id="{1CFB5CD7-9518-41B9-8D2C-D8ED53D38C79}"/>
              </a:ext>
            </a:extLst>
          </p:cNvPr>
          <p:cNvSpPr txBox="1"/>
          <p:nvPr/>
        </p:nvSpPr>
        <p:spPr>
          <a:xfrm>
            <a:off x="835726" y="2978749"/>
            <a:ext cx="429768" cy="677108"/>
          </a:xfrm>
          <a:prstGeom prst="rect">
            <a:avLst/>
          </a:prstGeom>
          <a:noFill/>
        </p:spPr>
        <p:txBody>
          <a:bodyPr wrap="square" rtlCol="0">
            <a:spAutoFit/>
          </a:bodyPr>
          <a:lstStyle/>
          <a:p>
            <a:r>
              <a:rPr lang="en-US" sz="3800" dirty="0">
                <a:solidFill>
                  <a:schemeClr val="accent2"/>
                </a:solidFill>
                <a:latin typeface="+mj-lt"/>
                <a:ea typeface="+mj-ea"/>
                <a:cs typeface="+mj-cs"/>
              </a:rPr>
              <a:t>2</a:t>
            </a:r>
          </a:p>
        </p:txBody>
      </p:sp>
      <p:sp>
        <p:nvSpPr>
          <p:cNvPr id="16" name="TextBox 15">
            <a:extLst>
              <a:ext uri="{FF2B5EF4-FFF2-40B4-BE49-F238E27FC236}">
                <a16:creationId xmlns:a16="http://schemas.microsoft.com/office/drawing/2014/main" id="{6DD5591D-1EB6-4B13-9EC3-EC9FA5D5128B}"/>
              </a:ext>
            </a:extLst>
          </p:cNvPr>
          <p:cNvSpPr txBox="1"/>
          <p:nvPr/>
        </p:nvSpPr>
        <p:spPr>
          <a:xfrm>
            <a:off x="1458191" y="1690688"/>
            <a:ext cx="10405257" cy="738664"/>
          </a:xfrm>
          <a:prstGeom prst="rect">
            <a:avLst/>
          </a:prstGeom>
          <a:noFill/>
        </p:spPr>
        <p:txBody>
          <a:bodyPr wrap="square" rtlCol="0">
            <a:spAutoFit/>
          </a:bodyPr>
          <a:lstStyle/>
          <a:p>
            <a:r>
              <a:rPr lang="en-US" sz="2100" dirty="0"/>
              <a:t>Introduce the Charting the </a:t>
            </a:r>
            <a:r>
              <a:rPr lang="en-US" sz="2100" dirty="0" err="1"/>
              <a:t>LifeCourse</a:t>
            </a:r>
            <a:r>
              <a:rPr lang="en-US" sz="2100" dirty="0"/>
              <a:t> framework that is being used to enhance policy and practices around the country.</a:t>
            </a:r>
          </a:p>
        </p:txBody>
      </p:sp>
      <p:sp>
        <p:nvSpPr>
          <p:cNvPr id="18" name="TextBox 17">
            <a:extLst>
              <a:ext uri="{FF2B5EF4-FFF2-40B4-BE49-F238E27FC236}">
                <a16:creationId xmlns:a16="http://schemas.microsoft.com/office/drawing/2014/main" id="{799E3BB7-6228-45A8-846E-FB635C2717EA}"/>
              </a:ext>
            </a:extLst>
          </p:cNvPr>
          <p:cNvSpPr txBox="1"/>
          <p:nvPr/>
        </p:nvSpPr>
        <p:spPr>
          <a:xfrm>
            <a:off x="1458192" y="2947971"/>
            <a:ext cx="10405256" cy="738664"/>
          </a:xfrm>
          <a:prstGeom prst="rect">
            <a:avLst/>
          </a:prstGeom>
          <a:noFill/>
        </p:spPr>
        <p:txBody>
          <a:bodyPr wrap="square" rtlCol="0">
            <a:spAutoFit/>
          </a:bodyPr>
          <a:lstStyle/>
          <a:p>
            <a:r>
              <a:rPr lang="en-US" sz="2100" dirty="0"/>
              <a:t>Toward the end Share concrete examples of the Person-Centered Practices that support choice, control, and decision-making.</a:t>
            </a:r>
          </a:p>
        </p:txBody>
      </p:sp>
      <p:pic>
        <p:nvPicPr>
          <p:cNvPr id="12" name="Picture 11">
            <a:extLst>
              <a:ext uri="{FF2B5EF4-FFF2-40B4-BE49-F238E27FC236}">
                <a16:creationId xmlns:a16="http://schemas.microsoft.com/office/drawing/2014/main" id="{DCC2E0FB-68A4-4F61-9483-BB903710B631}"/>
              </a:ext>
            </a:extLst>
          </p:cNvPr>
          <p:cNvPicPr>
            <a:picLocks noChangeAspect="1"/>
          </p:cNvPicPr>
          <p:nvPr/>
        </p:nvPicPr>
        <p:blipFill rotWithShape="1">
          <a:blip r:embed="rId2">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B80CE5B9-0E5A-4007-8ED2-96A3BC960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823" y="4205254"/>
            <a:ext cx="4571428" cy="965079"/>
          </a:xfrm>
          <a:prstGeom prst="rect">
            <a:avLst/>
          </a:prstGeom>
        </p:spPr>
      </p:pic>
    </p:spTree>
    <p:extLst>
      <p:ext uri="{BB962C8B-B14F-4D97-AF65-F5344CB8AC3E}">
        <p14:creationId xmlns:p14="http://schemas.microsoft.com/office/powerpoint/2010/main" val="1597891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D50B018-16AE-4089-AF99-F83CDBF6CC0B}"/>
              </a:ext>
            </a:extLst>
          </p:cNvPr>
          <p:cNvSpPr>
            <a:spLocks noGrp="1"/>
          </p:cNvSpPr>
          <p:nvPr>
            <p:ph type="title"/>
          </p:nvPr>
        </p:nvSpPr>
        <p:spPr>
          <a:xfrm>
            <a:off x="2172403" y="1441938"/>
            <a:ext cx="7847193" cy="3974124"/>
          </a:xfrm>
        </p:spPr>
        <p:txBody>
          <a:bodyPr vert="horz" lIns="91440" tIns="45720" rIns="91440" bIns="45720" rtlCol="0" anchor="ctr">
            <a:normAutofit/>
          </a:bodyPr>
          <a:lstStyle/>
          <a:p>
            <a:pPr algn="ctr"/>
            <a:r>
              <a:rPr lang="en-US" sz="5400" dirty="0">
                <a:solidFill>
                  <a:schemeClr val="bg1">
                    <a:lumMod val="95000"/>
                    <a:lumOff val="5000"/>
                  </a:schemeClr>
                </a:solidFill>
              </a:rPr>
              <a:t>Overview of the Charting the </a:t>
            </a:r>
            <a:r>
              <a:rPr lang="en-US" sz="5400" dirty="0" err="1">
                <a:solidFill>
                  <a:schemeClr val="bg1">
                    <a:lumMod val="95000"/>
                    <a:lumOff val="5000"/>
                  </a:schemeClr>
                </a:solidFill>
              </a:rPr>
              <a:t>LifeCourse</a:t>
            </a:r>
            <a:r>
              <a:rPr lang="en-US" sz="5400" dirty="0">
                <a:solidFill>
                  <a:schemeClr val="bg1">
                    <a:lumMod val="95000"/>
                    <a:lumOff val="5000"/>
                  </a:schemeClr>
                </a:solidFill>
              </a:rPr>
              <a:t> Framework</a:t>
            </a:r>
          </a:p>
        </p:txBody>
      </p:sp>
    </p:spTree>
    <p:extLst>
      <p:ext uri="{BB962C8B-B14F-4D97-AF65-F5344CB8AC3E}">
        <p14:creationId xmlns:p14="http://schemas.microsoft.com/office/powerpoint/2010/main" val="183646430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13" name="Content Placeholder 2">
            <a:extLst>
              <a:ext uri="{FF2B5EF4-FFF2-40B4-BE49-F238E27FC236}">
                <a16:creationId xmlns:a16="http://schemas.microsoft.com/office/drawing/2014/main" id="{49940EF9-ECCE-4F57-B06F-662FEA74028D}"/>
              </a:ext>
            </a:extLst>
          </p:cNvPr>
          <p:cNvSpPr>
            <a:spLocks noGrp="1"/>
          </p:cNvSpPr>
          <p:nvPr>
            <p:ph idx="1"/>
          </p:nvPr>
        </p:nvSpPr>
        <p:spPr>
          <a:xfrm>
            <a:off x="838200" y="1825625"/>
            <a:ext cx="10515600" cy="1603375"/>
          </a:xfrm>
        </p:spPr>
        <p:txBody>
          <a:bodyPr>
            <a:normAutofit/>
          </a:bodyPr>
          <a:lstStyle/>
          <a:p>
            <a:pPr marL="0" indent="0">
              <a:lnSpc>
                <a:spcPct val="120000"/>
              </a:lnSpc>
              <a:buNone/>
            </a:pPr>
            <a:r>
              <a:rPr lang="en-US" sz="2100" dirty="0"/>
              <a:t>University of Kansas City Institute for Human Development, UCEDD conducts and collaborates on a wide variety of </a:t>
            </a:r>
            <a:r>
              <a:rPr lang="en-US" sz="2100" b="1" dirty="0"/>
              <a:t>applied research projects to develop, implement, and evaluate new ideas and promising practices</a:t>
            </a:r>
            <a:r>
              <a:rPr lang="en-US" sz="2100" dirty="0"/>
              <a:t> that support </a:t>
            </a:r>
            <a:r>
              <a:rPr lang="en-US" sz="2100" b="1" dirty="0"/>
              <a:t>healthy, inclusive communities.</a:t>
            </a:r>
          </a:p>
        </p:txBody>
      </p:sp>
      <p:pic>
        <p:nvPicPr>
          <p:cNvPr id="8" name="Picture 7">
            <a:extLst>
              <a:ext uri="{FF2B5EF4-FFF2-40B4-BE49-F238E27FC236}">
                <a16:creationId xmlns:a16="http://schemas.microsoft.com/office/drawing/2014/main" id="{7EFA679A-BDF5-40D1-9F02-A93C3F9C7447}"/>
              </a:ext>
            </a:extLst>
          </p:cNvPr>
          <p:cNvPicPr>
            <a:picLocks noChangeAspect="1"/>
          </p:cNvPicPr>
          <p:nvPr/>
        </p:nvPicPr>
        <p:blipFill>
          <a:blip r:embed="rId2"/>
          <a:stretch>
            <a:fillRect/>
          </a:stretch>
        </p:blipFill>
        <p:spPr>
          <a:xfrm>
            <a:off x="7600950" y="4138132"/>
            <a:ext cx="3752850" cy="1238250"/>
          </a:xfrm>
          <a:prstGeom prst="rect">
            <a:avLst/>
          </a:prstGeom>
        </p:spPr>
      </p:pic>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Who We Are</a:t>
            </a:r>
          </a:p>
        </p:txBody>
      </p:sp>
      <p:pic>
        <p:nvPicPr>
          <p:cNvPr id="7" name="Picture 6">
            <a:extLst>
              <a:ext uri="{FF2B5EF4-FFF2-40B4-BE49-F238E27FC236}">
                <a16:creationId xmlns:a16="http://schemas.microsoft.com/office/drawing/2014/main" id="{218018F2-1B2D-4D9C-BCA1-39D440FE2E84}"/>
              </a:ext>
            </a:extLst>
          </p:cNvPr>
          <p:cNvPicPr>
            <a:picLocks noChangeAspect="1"/>
          </p:cNvPicPr>
          <p:nvPr/>
        </p:nvPicPr>
        <p:blipFill rotWithShape="1">
          <a:blip r:embed="rId3">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2723538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AEFF-4B9C-444E-BFA3-E37324AE1229}"/>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Reminders</a:t>
            </a:r>
          </a:p>
        </p:txBody>
      </p:sp>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10" name="TextBox 9">
            <a:extLst>
              <a:ext uri="{FF2B5EF4-FFF2-40B4-BE49-F238E27FC236}">
                <a16:creationId xmlns:a16="http://schemas.microsoft.com/office/drawing/2014/main" id="{8CBB15BF-02E3-415E-AAB6-ABB457DC895F}"/>
              </a:ext>
            </a:extLst>
          </p:cNvPr>
          <p:cNvSpPr txBox="1"/>
          <p:nvPr/>
        </p:nvSpPr>
        <p:spPr>
          <a:xfrm>
            <a:off x="835725" y="1536908"/>
            <a:ext cx="429768" cy="677108"/>
          </a:xfrm>
          <a:prstGeom prst="rect">
            <a:avLst/>
          </a:prstGeom>
          <a:noFill/>
        </p:spPr>
        <p:txBody>
          <a:bodyPr wrap="square" rtlCol="0">
            <a:spAutoFit/>
          </a:bodyPr>
          <a:lstStyle/>
          <a:p>
            <a:r>
              <a:rPr lang="en-US" sz="3800" dirty="0">
                <a:solidFill>
                  <a:schemeClr val="accent2"/>
                </a:solidFill>
                <a:latin typeface="+mj-lt"/>
                <a:ea typeface="+mj-ea"/>
                <a:cs typeface="+mj-cs"/>
              </a:rPr>
              <a:t>1</a:t>
            </a:r>
          </a:p>
        </p:txBody>
      </p:sp>
      <p:sp>
        <p:nvSpPr>
          <p:cNvPr id="11" name="TextBox 10">
            <a:extLst>
              <a:ext uri="{FF2B5EF4-FFF2-40B4-BE49-F238E27FC236}">
                <a16:creationId xmlns:a16="http://schemas.microsoft.com/office/drawing/2014/main" id="{1CFB5CD7-9518-41B9-8D2C-D8ED53D38C79}"/>
              </a:ext>
            </a:extLst>
          </p:cNvPr>
          <p:cNvSpPr txBox="1"/>
          <p:nvPr/>
        </p:nvSpPr>
        <p:spPr>
          <a:xfrm>
            <a:off x="835725" y="2378556"/>
            <a:ext cx="429768" cy="677108"/>
          </a:xfrm>
          <a:prstGeom prst="rect">
            <a:avLst/>
          </a:prstGeom>
          <a:noFill/>
        </p:spPr>
        <p:txBody>
          <a:bodyPr wrap="square" rtlCol="0">
            <a:spAutoFit/>
          </a:bodyPr>
          <a:lstStyle/>
          <a:p>
            <a:r>
              <a:rPr lang="en-US" sz="3800" dirty="0">
                <a:solidFill>
                  <a:schemeClr val="accent2"/>
                </a:solidFill>
                <a:latin typeface="+mj-lt"/>
                <a:ea typeface="+mj-ea"/>
                <a:cs typeface="+mj-cs"/>
              </a:rPr>
              <a:t>2</a:t>
            </a:r>
          </a:p>
        </p:txBody>
      </p:sp>
      <p:sp>
        <p:nvSpPr>
          <p:cNvPr id="12" name="TextBox 11">
            <a:extLst>
              <a:ext uri="{FF2B5EF4-FFF2-40B4-BE49-F238E27FC236}">
                <a16:creationId xmlns:a16="http://schemas.microsoft.com/office/drawing/2014/main" id="{F97AA0B0-B6C3-43F8-9A17-99CDBF1E4132}"/>
              </a:ext>
            </a:extLst>
          </p:cNvPr>
          <p:cNvSpPr txBox="1"/>
          <p:nvPr/>
        </p:nvSpPr>
        <p:spPr>
          <a:xfrm>
            <a:off x="835725" y="3037441"/>
            <a:ext cx="429768" cy="677108"/>
          </a:xfrm>
          <a:prstGeom prst="rect">
            <a:avLst/>
          </a:prstGeom>
          <a:noFill/>
        </p:spPr>
        <p:txBody>
          <a:bodyPr wrap="square" rtlCol="0">
            <a:spAutoFit/>
          </a:bodyPr>
          <a:lstStyle/>
          <a:p>
            <a:r>
              <a:rPr lang="en-US" sz="3800" dirty="0">
                <a:solidFill>
                  <a:schemeClr val="accent2"/>
                </a:solidFill>
                <a:latin typeface="+mj-lt"/>
                <a:ea typeface="+mj-ea"/>
                <a:cs typeface="+mj-cs"/>
              </a:rPr>
              <a:t>3</a:t>
            </a:r>
          </a:p>
        </p:txBody>
      </p:sp>
      <p:sp>
        <p:nvSpPr>
          <p:cNvPr id="13" name="TextBox 12">
            <a:extLst>
              <a:ext uri="{FF2B5EF4-FFF2-40B4-BE49-F238E27FC236}">
                <a16:creationId xmlns:a16="http://schemas.microsoft.com/office/drawing/2014/main" id="{E4C8CEF8-9C65-4122-81B4-E0A9EBFBC654}"/>
              </a:ext>
            </a:extLst>
          </p:cNvPr>
          <p:cNvSpPr txBox="1"/>
          <p:nvPr/>
        </p:nvSpPr>
        <p:spPr>
          <a:xfrm>
            <a:off x="835725" y="4434991"/>
            <a:ext cx="429768" cy="677108"/>
          </a:xfrm>
          <a:prstGeom prst="rect">
            <a:avLst/>
          </a:prstGeom>
          <a:noFill/>
        </p:spPr>
        <p:txBody>
          <a:bodyPr wrap="square" rtlCol="0">
            <a:spAutoFit/>
          </a:bodyPr>
          <a:lstStyle/>
          <a:p>
            <a:r>
              <a:rPr lang="en-US" sz="3800" dirty="0">
                <a:solidFill>
                  <a:schemeClr val="accent2"/>
                </a:solidFill>
                <a:latin typeface="+mj-lt"/>
                <a:ea typeface="+mj-ea"/>
                <a:cs typeface="+mj-cs"/>
              </a:rPr>
              <a:t>5</a:t>
            </a:r>
          </a:p>
        </p:txBody>
      </p:sp>
      <p:sp>
        <p:nvSpPr>
          <p:cNvPr id="14" name="TextBox 13">
            <a:extLst>
              <a:ext uri="{FF2B5EF4-FFF2-40B4-BE49-F238E27FC236}">
                <a16:creationId xmlns:a16="http://schemas.microsoft.com/office/drawing/2014/main" id="{A6ABE7E0-AD53-4438-BC6E-FDA655D93F09}"/>
              </a:ext>
            </a:extLst>
          </p:cNvPr>
          <p:cNvSpPr txBox="1"/>
          <p:nvPr/>
        </p:nvSpPr>
        <p:spPr>
          <a:xfrm>
            <a:off x="835725" y="5430482"/>
            <a:ext cx="429768" cy="677108"/>
          </a:xfrm>
          <a:prstGeom prst="rect">
            <a:avLst/>
          </a:prstGeom>
          <a:noFill/>
        </p:spPr>
        <p:txBody>
          <a:bodyPr wrap="square" rtlCol="0">
            <a:spAutoFit/>
          </a:bodyPr>
          <a:lstStyle/>
          <a:p>
            <a:r>
              <a:rPr lang="en-US" sz="3800" dirty="0">
                <a:solidFill>
                  <a:schemeClr val="accent2"/>
                </a:solidFill>
                <a:latin typeface="+mj-lt"/>
                <a:ea typeface="+mj-ea"/>
                <a:cs typeface="+mj-cs"/>
              </a:rPr>
              <a:t>6</a:t>
            </a:r>
          </a:p>
        </p:txBody>
      </p:sp>
      <p:sp>
        <p:nvSpPr>
          <p:cNvPr id="16" name="TextBox 15">
            <a:extLst>
              <a:ext uri="{FF2B5EF4-FFF2-40B4-BE49-F238E27FC236}">
                <a16:creationId xmlns:a16="http://schemas.microsoft.com/office/drawing/2014/main" id="{6DD5591D-1EB6-4B13-9EC3-EC9FA5D5128B}"/>
              </a:ext>
            </a:extLst>
          </p:cNvPr>
          <p:cNvSpPr txBox="1"/>
          <p:nvPr/>
        </p:nvSpPr>
        <p:spPr>
          <a:xfrm>
            <a:off x="1458190" y="1506130"/>
            <a:ext cx="10405257" cy="738664"/>
          </a:xfrm>
          <a:prstGeom prst="rect">
            <a:avLst/>
          </a:prstGeom>
          <a:noFill/>
        </p:spPr>
        <p:txBody>
          <a:bodyPr wrap="square" rtlCol="0">
            <a:spAutoFit/>
          </a:bodyPr>
          <a:lstStyle/>
          <a:p>
            <a:r>
              <a:rPr lang="en-US" sz="2100" dirty="0"/>
              <a:t>Participants will be muted during this webinar. You can </a:t>
            </a:r>
            <a:r>
              <a:rPr lang="en-US" sz="2100" b="1" dirty="0">
                <a:solidFill>
                  <a:schemeClr val="tx2"/>
                </a:solidFill>
              </a:rPr>
              <a:t>use the chat feature </a:t>
            </a:r>
            <a:r>
              <a:rPr lang="en-US" sz="2100" dirty="0"/>
              <a:t>in Zoom to post questions and communicate with the hosts (chat “To Everyone” for all to see). </a:t>
            </a:r>
          </a:p>
        </p:txBody>
      </p:sp>
      <p:sp>
        <p:nvSpPr>
          <p:cNvPr id="18" name="TextBox 17">
            <a:extLst>
              <a:ext uri="{FF2B5EF4-FFF2-40B4-BE49-F238E27FC236}">
                <a16:creationId xmlns:a16="http://schemas.microsoft.com/office/drawing/2014/main" id="{799E3BB7-6228-45A8-846E-FB635C2717EA}"/>
              </a:ext>
            </a:extLst>
          </p:cNvPr>
          <p:cNvSpPr txBox="1"/>
          <p:nvPr/>
        </p:nvSpPr>
        <p:spPr>
          <a:xfrm>
            <a:off x="1458191" y="2347778"/>
            <a:ext cx="10405256" cy="738664"/>
          </a:xfrm>
          <a:prstGeom prst="rect">
            <a:avLst/>
          </a:prstGeom>
          <a:noFill/>
        </p:spPr>
        <p:txBody>
          <a:bodyPr wrap="square" rtlCol="0">
            <a:spAutoFit/>
          </a:bodyPr>
          <a:lstStyle/>
          <a:p>
            <a:r>
              <a:rPr lang="en-US" sz="2100" dirty="0"/>
              <a:t>Toward the end of the webinar, our speakers will have an opportunity to </a:t>
            </a:r>
            <a:r>
              <a:rPr lang="en-US" sz="2100" b="1" dirty="0">
                <a:solidFill>
                  <a:schemeClr val="tx2"/>
                </a:solidFill>
              </a:rPr>
              <a:t>respond to questions</a:t>
            </a:r>
            <a:r>
              <a:rPr lang="en-US" sz="2100" dirty="0">
                <a:solidFill>
                  <a:schemeClr val="tx2"/>
                </a:solidFill>
              </a:rPr>
              <a:t> </a:t>
            </a:r>
            <a:r>
              <a:rPr lang="en-US" sz="2100" dirty="0"/>
              <a:t>that have been entered into chat. </a:t>
            </a:r>
          </a:p>
        </p:txBody>
      </p:sp>
      <p:sp>
        <p:nvSpPr>
          <p:cNvPr id="19" name="TextBox 18">
            <a:extLst>
              <a:ext uri="{FF2B5EF4-FFF2-40B4-BE49-F238E27FC236}">
                <a16:creationId xmlns:a16="http://schemas.microsoft.com/office/drawing/2014/main" id="{1FD86A4B-AB91-4808-8AF6-999A267C0B4B}"/>
              </a:ext>
            </a:extLst>
          </p:cNvPr>
          <p:cNvSpPr txBox="1"/>
          <p:nvPr/>
        </p:nvSpPr>
        <p:spPr>
          <a:xfrm>
            <a:off x="1458191" y="3160552"/>
            <a:ext cx="10405256" cy="430887"/>
          </a:xfrm>
          <a:prstGeom prst="rect">
            <a:avLst/>
          </a:prstGeom>
          <a:noFill/>
        </p:spPr>
        <p:txBody>
          <a:bodyPr wrap="square" rtlCol="0">
            <a:spAutoFit/>
          </a:bodyPr>
          <a:lstStyle/>
          <a:p>
            <a:r>
              <a:rPr lang="en-US" sz="2100" dirty="0"/>
              <a:t>The webinar is being </a:t>
            </a:r>
            <a:r>
              <a:rPr lang="en-US" sz="2100" b="1" dirty="0">
                <a:solidFill>
                  <a:schemeClr val="tx2"/>
                </a:solidFill>
              </a:rPr>
              <a:t>live captioned in English</a:t>
            </a:r>
            <a:r>
              <a:rPr lang="en-US" sz="2100" dirty="0"/>
              <a:t>. </a:t>
            </a:r>
          </a:p>
        </p:txBody>
      </p:sp>
      <p:sp>
        <p:nvSpPr>
          <p:cNvPr id="20" name="TextBox 19">
            <a:extLst>
              <a:ext uri="{FF2B5EF4-FFF2-40B4-BE49-F238E27FC236}">
                <a16:creationId xmlns:a16="http://schemas.microsoft.com/office/drawing/2014/main" id="{A37E4625-B3D2-4537-A06B-23F5AC597DE0}"/>
              </a:ext>
            </a:extLst>
          </p:cNvPr>
          <p:cNvSpPr txBox="1"/>
          <p:nvPr/>
        </p:nvSpPr>
        <p:spPr>
          <a:xfrm>
            <a:off x="1458191" y="4404213"/>
            <a:ext cx="10405256" cy="738664"/>
          </a:xfrm>
          <a:prstGeom prst="rect">
            <a:avLst/>
          </a:prstGeom>
          <a:noFill/>
        </p:spPr>
        <p:txBody>
          <a:bodyPr wrap="square" rtlCol="0">
            <a:spAutoFit/>
          </a:bodyPr>
          <a:lstStyle/>
          <a:p>
            <a:r>
              <a:rPr lang="en-US" sz="2100" dirty="0"/>
              <a:t>The live webinar includes </a:t>
            </a:r>
            <a:r>
              <a:rPr lang="en-US" sz="2100" b="1" dirty="0">
                <a:solidFill>
                  <a:schemeClr val="tx2"/>
                </a:solidFill>
              </a:rPr>
              <a:t>polls and evaluation questions</a:t>
            </a:r>
            <a:r>
              <a:rPr lang="en-US" sz="2100" dirty="0"/>
              <a:t>. Please be prepared to interact during these times. </a:t>
            </a:r>
          </a:p>
        </p:txBody>
      </p:sp>
      <p:sp>
        <p:nvSpPr>
          <p:cNvPr id="21" name="TextBox 20">
            <a:extLst>
              <a:ext uri="{FF2B5EF4-FFF2-40B4-BE49-F238E27FC236}">
                <a16:creationId xmlns:a16="http://schemas.microsoft.com/office/drawing/2014/main" id="{67928C63-1222-473E-A4BB-28B37B2F120E}"/>
              </a:ext>
            </a:extLst>
          </p:cNvPr>
          <p:cNvSpPr txBox="1"/>
          <p:nvPr/>
        </p:nvSpPr>
        <p:spPr>
          <a:xfrm>
            <a:off x="1460665" y="5238122"/>
            <a:ext cx="10405256" cy="1061829"/>
          </a:xfrm>
          <a:prstGeom prst="rect">
            <a:avLst/>
          </a:prstGeom>
          <a:noFill/>
        </p:spPr>
        <p:txBody>
          <a:bodyPr wrap="square" rtlCol="0">
            <a:spAutoFit/>
          </a:bodyPr>
          <a:lstStyle/>
          <a:p>
            <a:r>
              <a:rPr lang="en-US" sz="2100" dirty="0"/>
              <a:t>This webinar is being recorded. </a:t>
            </a:r>
            <a:r>
              <a:rPr lang="en-US" sz="2100" b="1" dirty="0">
                <a:solidFill>
                  <a:schemeClr val="tx2"/>
                </a:solidFill>
              </a:rPr>
              <a:t>The recorded webinar will be available </a:t>
            </a:r>
            <a:r>
              <a:rPr lang="en-US" sz="2100" dirty="0"/>
              <a:t>at </a:t>
            </a:r>
            <a:r>
              <a:rPr lang="en-US" sz="2100" dirty="0">
                <a:solidFill>
                  <a:schemeClr val="tx2"/>
                </a:solidFill>
                <a:hlinkClick r:id="rId2">
                  <a:extLst>
                    <a:ext uri="{A12FA001-AC4F-418D-AE19-62706E023703}">
                      <ahyp:hlinkClr xmlns:ahyp="http://schemas.microsoft.com/office/drawing/2018/hyperlinkcolor" val="tx"/>
                    </a:ext>
                  </a:extLst>
                </a:hlinkClick>
              </a:rPr>
              <a:t>www.hsri.org/nd-pcp</a:t>
            </a:r>
            <a:r>
              <a:rPr lang="en-US" sz="2100" dirty="0">
                <a:solidFill>
                  <a:schemeClr val="tx2"/>
                </a:solidFill>
              </a:rPr>
              <a:t> </a:t>
            </a:r>
            <a:r>
              <a:rPr lang="en-US" sz="2100" dirty="0"/>
              <a:t>within two weeks, along with a PDF version of the slides, and questions and responses.</a:t>
            </a:r>
            <a:endParaRPr lang="en-US" sz="2100" b="1" dirty="0"/>
          </a:p>
        </p:txBody>
      </p:sp>
      <p:sp>
        <p:nvSpPr>
          <p:cNvPr id="15" name="TextBox 14">
            <a:extLst>
              <a:ext uri="{FF2B5EF4-FFF2-40B4-BE49-F238E27FC236}">
                <a16:creationId xmlns:a16="http://schemas.microsoft.com/office/drawing/2014/main" id="{A50E977B-93B9-4760-9A49-F3D625EB8F7F}"/>
              </a:ext>
            </a:extLst>
          </p:cNvPr>
          <p:cNvSpPr txBox="1"/>
          <p:nvPr/>
        </p:nvSpPr>
        <p:spPr>
          <a:xfrm>
            <a:off x="835725" y="3665550"/>
            <a:ext cx="429768" cy="677108"/>
          </a:xfrm>
          <a:prstGeom prst="rect">
            <a:avLst/>
          </a:prstGeom>
          <a:noFill/>
        </p:spPr>
        <p:txBody>
          <a:bodyPr wrap="square" rtlCol="0">
            <a:spAutoFit/>
          </a:bodyPr>
          <a:lstStyle/>
          <a:p>
            <a:r>
              <a:rPr lang="en-US" sz="3800" dirty="0">
                <a:solidFill>
                  <a:schemeClr val="accent2"/>
                </a:solidFill>
                <a:latin typeface="+mj-lt"/>
                <a:ea typeface="+mj-ea"/>
                <a:cs typeface="+mj-cs"/>
              </a:rPr>
              <a:t>4</a:t>
            </a:r>
          </a:p>
        </p:txBody>
      </p:sp>
      <p:sp>
        <p:nvSpPr>
          <p:cNvPr id="17" name="TextBox 16">
            <a:extLst>
              <a:ext uri="{FF2B5EF4-FFF2-40B4-BE49-F238E27FC236}">
                <a16:creationId xmlns:a16="http://schemas.microsoft.com/office/drawing/2014/main" id="{DAE19A77-2FBF-4110-B383-F9E395B8CF2B}"/>
              </a:ext>
            </a:extLst>
          </p:cNvPr>
          <p:cNvSpPr txBox="1"/>
          <p:nvPr/>
        </p:nvSpPr>
        <p:spPr>
          <a:xfrm>
            <a:off x="1458191" y="3634772"/>
            <a:ext cx="10405256" cy="738664"/>
          </a:xfrm>
          <a:prstGeom prst="rect">
            <a:avLst/>
          </a:prstGeom>
          <a:noFill/>
        </p:spPr>
        <p:txBody>
          <a:bodyPr wrap="square" rtlCol="0">
            <a:spAutoFit/>
          </a:bodyPr>
          <a:lstStyle/>
          <a:p>
            <a:r>
              <a:rPr lang="en-US" sz="2100" dirty="0"/>
              <a:t>Attendees may receive </a:t>
            </a:r>
            <a:r>
              <a:rPr lang="en-US" sz="2100" b="1" dirty="0">
                <a:solidFill>
                  <a:schemeClr val="tx2"/>
                </a:solidFill>
              </a:rPr>
              <a:t>1.5 Continuing Education Credits</a:t>
            </a:r>
            <a:r>
              <a:rPr lang="en-US" sz="2100" dirty="0"/>
              <a:t>. To confirm attendance, please login to the webinar via your Zoom account.  </a:t>
            </a:r>
          </a:p>
        </p:txBody>
      </p:sp>
    </p:spTree>
    <p:extLst>
      <p:ext uri="{BB962C8B-B14F-4D97-AF65-F5344CB8AC3E}">
        <p14:creationId xmlns:p14="http://schemas.microsoft.com/office/powerpoint/2010/main" val="1644416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Charting the </a:t>
            </a:r>
            <a:r>
              <a:rPr lang="en-US" sz="4000" dirty="0" err="1">
                <a:solidFill>
                  <a:schemeClr val="accent2"/>
                </a:solidFill>
              </a:rPr>
              <a:t>LifeCourse</a:t>
            </a:r>
            <a:endParaRPr lang="en-US" sz="4000" dirty="0">
              <a:solidFill>
                <a:schemeClr val="accent2"/>
              </a:solidFill>
            </a:endParaRPr>
          </a:p>
        </p:txBody>
      </p:sp>
      <p:pic>
        <p:nvPicPr>
          <p:cNvPr id="36" name="Picture 35" descr="A picture containing drawing&#10;&#10;Description automatically generated">
            <a:extLst>
              <a:ext uri="{FF2B5EF4-FFF2-40B4-BE49-F238E27FC236}">
                <a16:creationId xmlns:a16="http://schemas.microsoft.com/office/drawing/2014/main" id="{2CBEFA1B-C3A8-4617-BF25-069A073338F0}"/>
              </a:ext>
            </a:extLst>
          </p:cNvPr>
          <p:cNvPicPr>
            <a:picLocks noChangeAspect="1"/>
          </p:cNvPicPr>
          <p:nvPr/>
        </p:nvPicPr>
        <p:blipFill rotWithShape="1">
          <a:blip r:embed="rId2">
            <a:extLst>
              <a:ext uri="{28A0092B-C50C-407E-A947-70E740481C1C}">
                <a14:useLocalDpi xmlns:a14="http://schemas.microsoft.com/office/drawing/2010/main" val="0"/>
              </a:ext>
            </a:extLst>
          </a:blip>
          <a:srcRect r="56529"/>
          <a:stretch/>
        </p:blipFill>
        <p:spPr>
          <a:xfrm>
            <a:off x="4612264" y="1328622"/>
            <a:ext cx="2707111" cy="4151554"/>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D1FE6748-DA99-4C9C-B7C0-5057C14682A2}"/>
              </a:ext>
            </a:extLst>
          </p:cNvPr>
          <p:cNvPicPr>
            <a:picLocks noChangeAspect="1"/>
          </p:cNvPicPr>
          <p:nvPr/>
        </p:nvPicPr>
        <p:blipFill rotWithShape="1">
          <a:blip r:embed="rId2">
            <a:extLst>
              <a:ext uri="{28A0092B-C50C-407E-A947-70E740481C1C}">
                <a14:useLocalDpi xmlns:a14="http://schemas.microsoft.com/office/drawing/2010/main" val="0"/>
              </a:ext>
            </a:extLst>
          </a:blip>
          <a:srcRect r="56529"/>
          <a:stretch/>
        </p:blipFill>
        <p:spPr>
          <a:xfrm>
            <a:off x="8294428" y="1328622"/>
            <a:ext cx="2707111" cy="4151554"/>
          </a:xfrm>
          <a:prstGeom prst="rect">
            <a:avLst/>
          </a:prstGeom>
        </p:spPr>
      </p:pic>
      <p:pic>
        <p:nvPicPr>
          <p:cNvPr id="38" name="Picture 37" descr="A picture containing drawing&#10;&#10;Description automatically generated">
            <a:extLst>
              <a:ext uri="{FF2B5EF4-FFF2-40B4-BE49-F238E27FC236}">
                <a16:creationId xmlns:a16="http://schemas.microsoft.com/office/drawing/2014/main" id="{FBAE6DAC-2A08-4F91-BA9D-2EAA63C48AF5}"/>
              </a:ext>
            </a:extLst>
          </p:cNvPr>
          <p:cNvPicPr>
            <a:picLocks noChangeAspect="1"/>
          </p:cNvPicPr>
          <p:nvPr/>
        </p:nvPicPr>
        <p:blipFill rotWithShape="1">
          <a:blip r:embed="rId2">
            <a:extLst>
              <a:ext uri="{28A0092B-C50C-407E-A947-70E740481C1C}">
                <a14:useLocalDpi xmlns:a14="http://schemas.microsoft.com/office/drawing/2010/main" val="0"/>
              </a:ext>
            </a:extLst>
          </a:blip>
          <a:srcRect r="56529"/>
          <a:stretch/>
        </p:blipFill>
        <p:spPr>
          <a:xfrm>
            <a:off x="930098" y="1328622"/>
            <a:ext cx="2707111" cy="4151554"/>
          </a:xfrm>
          <a:prstGeom prst="rect">
            <a:avLst/>
          </a:prstGeom>
        </p:spPr>
      </p:pic>
      <p:sp>
        <p:nvSpPr>
          <p:cNvPr id="42" name="TextBox 41">
            <a:extLst>
              <a:ext uri="{FF2B5EF4-FFF2-40B4-BE49-F238E27FC236}">
                <a16:creationId xmlns:a16="http://schemas.microsoft.com/office/drawing/2014/main" id="{331BBED1-3091-460B-8FD6-3EF7F974CF90}"/>
              </a:ext>
            </a:extLst>
          </p:cNvPr>
          <p:cNvSpPr txBox="1"/>
          <p:nvPr/>
        </p:nvSpPr>
        <p:spPr>
          <a:xfrm>
            <a:off x="1084027" y="3182738"/>
            <a:ext cx="2399252" cy="369332"/>
          </a:xfrm>
          <a:prstGeom prst="rect">
            <a:avLst/>
          </a:prstGeom>
          <a:noFill/>
        </p:spPr>
        <p:txBody>
          <a:bodyPr wrap="square" rtlCol="0">
            <a:spAutoFit/>
          </a:bodyPr>
          <a:lstStyle/>
          <a:p>
            <a:pPr algn="ctr"/>
            <a:r>
              <a:rPr lang="en-US" b="1" dirty="0"/>
              <a:t>Exchange</a:t>
            </a:r>
          </a:p>
        </p:txBody>
      </p:sp>
      <p:sp>
        <p:nvSpPr>
          <p:cNvPr id="43" name="TextBox 42">
            <a:extLst>
              <a:ext uri="{FF2B5EF4-FFF2-40B4-BE49-F238E27FC236}">
                <a16:creationId xmlns:a16="http://schemas.microsoft.com/office/drawing/2014/main" id="{3EF468D0-7A4C-4C8B-9810-7B8074BBEC28}"/>
              </a:ext>
            </a:extLst>
          </p:cNvPr>
          <p:cNvSpPr txBox="1"/>
          <p:nvPr/>
        </p:nvSpPr>
        <p:spPr>
          <a:xfrm>
            <a:off x="4766193" y="3204558"/>
            <a:ext cx="2399252" cy="369332"/>
          </a:xfrm>
          <a:prstGeom prst="rect">
            <a:avLst/>
          </a:prstGeom>
          <a:noFill/>
        </p:spPr>
        <p:txBody>
          <a:bodyPr wrap="square" rtlCol="0">
            <a:spAutoFit/>
          </a:bodyPr>
          <a:lstStyle/>
          <a:p>
            <a:pPr algn="ctr"/>
            <a:r>
              <a:rPr lang="en-US" b="1" dirty="0"/>
              <a:t>Build</a:t>
            </a:r>
          </a:p>
        </p:txBody>
      </p:sp>
      <p:sp>
        <p:nvSpPr>
          <p:cNvPr id="44" name="TextBox 43">
            <a:extLst>
              <a:ext uri="{FF2B5EF4-FFF2-40B4-BE49-F238E27FC236}">
                <a16:creationId xmlns:a16="http://schemas.microsoft.com/office/drawing/2014/main" id="{7BFFB350-E513-4CCA-AB0B-FBA9D47C2791}"/>
              </a:ext>
            </a:extLst>
          </p:cNvPr>
          <p:cNvSpPr txBox="1"/>
          <p:nvPr/>
        </p:nvSpPr>
        <p:spPr>
          <a:xfrm>
            <a:off x="8448356" y="3204558"/>
            <a:ext cx="2399252" cy="369332"/>
          </a:xfrm>
          <a:prstGeom prst="rect">
            <a:avLst/>
          </a:prstGeom>
          <a:noFill/>
        </p:spPr>
        <p:txBody>
          <a:bodyPr wrap="square" rtlCol="0">
            <a:spAutoFit/>
          </a:bodyPr>
          <a:lstStyle/>
          <a:p>
            <a:pPr algn="ctr"/>
            <a:r>
              <a:rPr lang="en-US" b="1" dirty="0"/>
              <a:t>Collaborate</a:t>
            </a:r>
          </a:p>
        </p:txBody>
      </p:sp>
      <p:pic>
        <p:nvPicPr>
          <p:cNvPr id="27" name="Picture 26" descr="A close up of a logo&#10;&#10;Description automatically generated">
            <a:extLst>
              <a:ext uri="{FF2B5EF4-FFF2-40B4-BE49-F238E27FC236}">
                <a16:creationId xmlns:a16="http://schemas.microsoft.com/office/drawing/2014/main" id="{79BE2BE0-19CB-4636-83B5-1014C4B4812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07581" y="1663864"/>
            <a:ext cx="1152144" cy="1152144"/>
          </a:xfrm>
          <a:prstGeom prst="rect">
            <a:avLst/>
          </a:prstGeom>
        </p:spPr>
      </p:pic>
      <p:pic>
        <p:nvPicPr>
          <p:cNvPr id="28" name="Picture 27">
            <a:extLst>
              <a:ext uri="{FF2B5EF4-FFF2-40B4-BE49-F238E27FC236}">
                <a16:creationId xmlns:a16="http://schemas.microsoft.com/office/drawing/2014/main" id="{44675B00-8D0D-488C-8FDE-3B8EFCFF1B7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18384" y="1663864"/>
            <a:ext cx="1147967" cy="1147967"/>
          </a:xfrm>
          <a:prstGeom prst="rect">
            <a:avLst/>
          </a:prstGeom>
        </p:spPr>
      </p:pic>
      <p:pic>
        <p:nvPicPr>
          <p:cNvPr id="32" name="Picture 31">
            <a:extLst>
              <a:ext uri="{FF2B5EF4-FFF2-40B4-BE49-F238E27FC236}">
                <a16:creationId xmlns:a16="http://schemas.microsoft.com/office/drawing/2014/main" id="{87A4BCF8-47E7-414F-80DF-77681C95636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071910" y="1659687"/>
            <a:ext cx="1152144" cy="1152144"/>
          </a:xfrm>
          <a:prstGeom prst="rect">
            <a:avLst/>
          </a:prstGeom>
        </p:spPr>
      </p:pic>
      <p:sp>
        <p:nvSpPr>
          <p:cNvPr id="25" name="Content Placeholder 2">
            <a:extLst>
              <a:ext uri="{FF2B5EF4-FFF2-40B4-BE49-F238E27FC236}">
                <a16:creationId xmlns:a16="http://schemas.microsoft.com/office/drawing/2014/main" id="{7F9A9469-9EF9-49D9-AC97-F7D29D7DFB50}"/>
              </a:ext>
            </a:extLst>
          </p:cNvPr>
          <p:cNvSpPr txBox="1">
            <a:spLocks/>
          </p:cNvSpPr>
          <p:nvPr/>
        </p:nvSpPr>
        <p:spPr>
          <a:xfrm>
            <a:off x="1084027" y="3769315"/>
            <a:ext cx="2399252" cy="1109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dirty="0">
                <a:latin typeface="Arial" panose="020B0604020202020204" pitchFamily="34" charset="0"/>
                <a:cs typeface="Arial" panose="020B0604020202020204" pitchFamily="34" charset="0"/>
              </a:rPr>
              <a:t>Access to Resources and Tools</a:t>
            </a:r>
          </a:p>
          <a:p>
            <a:r>
              <a:rPr lang="en-US" sz="1350" dirty="0">
                <a:latin typeface="Arial" panose="020B0604020202020204" pitchFamily="34" charset="0"/>
                <a:cs typeface="Arial" panose="020B0604020202020204" pitchFamily="34" charset="0"/>
              </a:rPr>
              <a:t>Training</a:t>
            </a:r>
          </a:p>
          <a:p>
            <a:r>
              <a:rPr lang="en-US" sz="1350" dirty="0">
                <a:latin typeface="Arial" panose="020B0604020202020204" pitchFamily="34" charset="0"/>
                <a:cs typeface="Arial" panose="020B0604020202020204" pitchFamily="34" charset="0"/>
              </a:rPr>
              <a:t>Technical Assistance</a:t>
            </a:r>
          </a:p>
        </p:txBody>
      </p:sp>
      <p:sp>
        <p:nvSpPr>
          <p:cNvPr id="29" name="Content Placeholder 2">
            <a:extLst>
              <a:ext uri="{FF2B5EF4-FFF2-40B4-BE49-F238E27FC236}">
                <a16:creationId xmlns:a16="http://schemas.microsoft.com/office/drawing/2014/main" id="{BF87F287-2BC1-4C73-9555-7ED6C790E5F5}"/>
              </a:ext>
            </a:extLst>
          </p:cNvPr>
          <p:cNvSpPr txBox="1">
            <a:spLocks/>
          </p:cNvSpPr>
          <p:nvPr/>
        </p:nvSpPr>
        <p:spPr>
          <a:xfrm>
            <a:off x="4766194" y="3941328"/>
            <a:ext cx="2399252" cy="937657"/>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350" dirty="0">
                <a:latin typeface="Arial" panose="020B0604020202020204" pitchFamily="34" charset="0"/>
                <a:cs typeface="Arial" panose="020B0604020202020204" pitchFamily="34" charset="0"/>
              </a:rPr>
              <a:t>Innovate and Enhance</a:t>
            </a:r>
          </a:p>
          <a:p>
            <a:r>
              <a:rPr lang="en-US" sz="1350" dirty="0">
                <a:latin typeface="Arial" panose="020B0604020202020204" pitchFamily="34" charset="0"/>
                <a:cs typeface="Arial" panose="020B0604020202020204" pitchFamily="34" charset="0"/>
              </a:rPr>
              <a:t>Develop </a:t>
            </a:r>
          </a:p>
          <a:p>
            <a:r>
              <a:rPr lang="en-US" sz="1350" dirty="0">
                <a:latin typeface="Arial" panose="020B0604020202020204" pitchFamily="34" charset="0"/>
                <a:cs typeface="Arial" panose="020B0604020202020204" pitchFamily="34" charset="0"/>
              </a:rPr>
              <a:t>Research</a:t>
            </a: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FD4ABCD9-EF2E-489E-8728-1D713A5A27A9}"/>
              </a:ext>
            </a:extLst>
          </p:cNvPr>
          <p:cNvSpPr/>
          <p:nvPr/>
        </p:nvSpPr>
        <p:spPr>
          <a:xfrm>
            <a:off x="8448356" y="3955655"/>
            <a:ext cx="2399252" cy="909736"/>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en-US" sz="1350" dirty="0">
                <a:latin typeface="Arial" panose="020B0604020202020204" pitchFamily="34" charset="0"/>
                <a:cs typeface="Arial" panose="020B0604020202020204" pitchFamily="34" charset="0"/>
              </a:rPr>
              <a:t>Network and Connect</a:t>
            </a:r>
          </a:p>
          <a:p>
            <a:pPr marL="228600" indent="-228600">
              <a:lnSpc>
                <a:spcPct val="90000"/>
              </a:lnSpc>
              <a:spcBef>
                <a:spcPts val="1000"/>
              </a:spcBef>
              <a:buFont typeface="Arial" panose="020B0604020202020204" pitchFamily="34" charset="0"/>
              <a:buChar char="•"/>
            </a:pPr>
            <a:r>
              <a:rPr lang="en-US" sz="1350" dirty="0">
                <a:latin typeface="Arial" panose="020B0604020202020204" pitchFamily="34" charset="0"/>
                <a:cs typeface="Arial" panose="020B0604020202020204" pitchFamily="34" charset="0"/>
              </a:rPr>
              <a:t>Share Learning</a:t>
            </a:r>
          </a:p>
          <a:p>
            <a:pPr marL="228600" indent="-228600">
              <a:lnSpc>
                <a:spcPct val="90000"/>
              </a:lnSpc>
              <a:spcBef>
                <a:spcPts val="1000"/>
              </a:spcBef>
              <a:buFont typeface="Arial" panose="020B0604020202020204" pitchFamily="34" charset="0"/>
              <a:buChar char="•"/>
            </a:pPr>
            <a:r>
              <a:rPr lang="en-US" sz="1350" dirty="0">
                <a:latin typeface="Arial" panose="020B0604020202020204" pitchFamily="34" charset="0"/>
                <a:cs typeface="Arial" panose="020B0604020202020204" pitchFamily="34" charset="0"/>
              </a:rPr>
              <a:t>Share Stories</a:t>
            </a:r>
          </a:p>
        </p:txBody>
      </p:sp>
      <p:pic>
        <p:nvPicPr>
          <p:cNvPr id="17" name="Picture 16">
            <a:extLst>
              <a:ext uri="{FF2B5EF4-FFF2-40B4-BE49-F238E27FC236}">
                <a16:creationId xmlns:a16="http://schemas.microsoft.com/office/drawing/2014/main" id="{DDB3CA0B-98C9-409F-88FC-CDFCE802F936}"/>
              </a:ext>
            </a:extLst>
          </p:cNvPr>
          <p:cNvPicPr>
            <a:picLocks noChangeAspect="1"/>
          </p:cNvPicPr>
          <p:nvPr/>
        </p:nvPicPr>
        <p:blipFill rotWithShape="1">
          <a:blip r:embed="rId6">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625201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The National Community of Practice for Supporting Families</a:t>
            </a:r>
          </a:p>
        </p:txBody>
      </p:sp>
      <p:sp>
        <p:nvSpPr>
          <p:cNvPr id="17" name="Content Placeholder 2">
            <a:extLst>
              <a:ext uri="{FF2B5EF4-FFF2-40B4-BE49-F238E27FC236}">
                <a16:creationId xmlns:a16="http://schemas.microsoft.com/office/drawing/2014/main" id="{F79BA61F-898F-44A2-983B-3D6EE5FB5D68}"/>
              </a:ext>
            </a:extLst>
          </p:cNvPr>
          <p:cNvSpPr>
            <a:spLocks noGrp="1"/>
          </p:cNvSpPr>
          <p:nvPr>
            <p:ph idx="1"/>
          </p:nvPr>
        </p:nvSpPr>
        <p:spPr>
          <a:xfrm>
            <a:off x="835726" y="2662828"/>
            <a:ext cx="5796567" cy="1532341"/>
          </a:xfrm>
        </p:spPr>
        <p:txBody>
          <a:bodyPr>
            <a:normAutofit/>
          </a:bodyPr>
          <a:lstStyle/>
          <a:p>
            <a:pPr marL="0" indent="0">
              <a:buNone/>
            </a:pPr>
            <a:r>
              <a:rPr lang="en-US" sz="2400" dirty="0"/>
              <a:t>Enhances and drives policy, practice, and system transformation to </a:t>
            </a:r>
            <a:r>
              <a:rPr lang="en-US" sz="2400" b="1" dirty="0">
                <a:solidFill>
                  <a:schemeClr val="tx2"/>
                </a:solidFill>
              </a:rPr>
              <a:t>support the person within the context of their family and their community. </a:t>
            </a:r>
            <a:endParaRPr lang="en-US" sz="2400" dirty="0">
              <a:solidFill>
                <a:schemeClr val="tx2"/>
              </a:solidFill>
            </a:endParaRPr>
          </a:p>
        </p:txBody>
      </p:sp>
      <p:pic>
        <p:nvPicPr>
          <p:cNvPr id="18" name="Picture 17">
            <a:extLst>
              <a:ext uri="{FF2B5EF4-FFF2-40B4-BE49-F238E27FC236}">
                <a16:creationId xmlns:a16="http://schemas.microsoft.com/office/drawing/2014/main" id="{CEC01408-46AA-4551-A38A-F448964E8ADB}"/>
              </a:ext>
            </a:extLst>
          </p:cNvPr>
          <p:cNvPicPr>
            <a:picLocks noChangeAspect="1"/>
          </p:cNvPicPr>
          <p:nvPr/>
        </p:nvPicPr>
        <p:blipFill>
          <a:blip r:embed="rId2"/>
          <a:stretch>
            <a:fillRect/>
          </a:stretch>
        </p:blipFill>
        <p:spPr>
          <a:xfrm>
            <a:off x="6801960" y="2127696"/>
            <a:ext cx="4724060" cy="2602607"/>
          </a:xfrm>
          <a:prstGeom prst="rect">
            <a:avLst/>
          </a:prstGeom>
        </p:spPr>
      </p:pic>
      <p:sp>
        <p:nvSpPr>
          <p:cNvPr id="19" name="Content Placeholder 2">
            <a:extLst>
              <a:ext uri="{FF2B5EF4-FFF2-40B4-BE49-F238E27FC236}">
                <a16:creationId xmlns:a16="http://schemas.microsoft.com/office/drawing/2014/main" id="{212B3D09-03BA-4CEB-BE3A-93846070B3AA}"/>
              </a:ext>
            </a:extLst>
          </p:cNvPr>
          <p:cNvSpPr txBox="1">
            <a:spLocks/>
          </p:cNvSpPr>
          <p:nvPr/>
        </p:nvSpPr>
        <p:spPr>
          <a:xfrm>
            <a:off x="835726" y="5492802"/>
            <a:ext cx="3354309" cy="4172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Collaboration Between: </a:t>
            </a:r>
            <a:endParaRPr lang="en-US" sz="2400" dirty="0">
              <a:solidFill>
                <a:schemeClr val="tx2"/>
              </a:solidFill>
            </a:endParaRPr>
          </a:p>
        </p:txBody>
      </p:sp>
      <p:pic>
        <p:nvPicPr>
          <p:cNvPr id="20" name="Picture 19">
            <a:extLst>
              <a:ext uri="{FF2B5EF4-FFF2-40B4-BE49-F238E27FC236}">
                <a16:creationId xmlns:a16="http://schemas.microsoft.com/office/drawing/2014/main" id="{2DA3E950-8E5A-4F11-BF7A-01F2AC34F7BD}"/>
              </a:ext>
            </a:extLst>
          </p:cNvPr>
          <p:cNvPicPr>
            <a:picLocks noChangeAspect="1"/>
          </p:cNvPicPr>
          <p:nvPr/>
        </p:nvPicPr>
        <p:blipFill rotWithShape="1">
          <a:blip r:embed="rId3"/>
          <a:srcRect b="23699"/>
          <a:stretch/>
        </p:blipFill>
        <p:spPr>
          <a:xfrm>
            <a:off x="7671422" y="5046162"/>
            <a:ext cx="2185537" cy="704483"/>
          </a:xfrm>
          <a:prstGeom prst="rect">
            <a:avLst/>
          </a:prstGeom>
        </p:spPr>
      </p:pic>
      <p:pic>
        <p:nvPicPr>
          <p:cNvPr id="22" name="Picture 7">
            <a:extLst>
              <a:ext uri="{FF2B5EF4-FFF2-40B4-BE49-F238E27FC236}">
                <a16:creationId xmlns:a16="http://schemas.microsoft.com/office/drawing/2014/main" id="{9E148D9E-CD4F-4D8B-81D4-0733624739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8814" y="5149378"/>
            <a:ext cx="1771511" cy="50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
            <a:extLst>
              <a:ext uri="{FF2B5EF4-FFF2-40B4-BE49-F238E27FC236}">
                <a16:creationId xmlns:a16="http://schemas.microsoft.com/office/drawing/2014/main" id="{915BCCB4-366A-4622-9091-11F25795482A}"/>
              </a:ext>
            </a:extLst>
          </p:cNvPr>
          <p:cNvSpPr txBox="1">
            <a:spLocks noChangeArrowheads="1"/>
          </p:cNvSpPr>
          <p:nvPr/>
        </p:nvSpPr>
        <p:spPr bwMode="auto">
          <a:xfrm>
            <a:off x="4486296" y="5677122"/>
            <a:ext cx="28888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x-none" sz="1200" dirty="0"/>
              <a:t>National Association of State Directors of Developmental Disability Services</a:t>
            </a:r>
          </a:p>
        </p:txBody>
      </p:sp>
      <p:pic>
        <p:nvPicPr>
          <p:cNvPr id="11" name="Picture 10">
            <a:extLst>
              <a:ext uri="{FF2B5EF4-FFF2-40B4-BE49-F238E27FC236}">
                <a16:creationId xmlns:a16="http://schemas.microsoft.com/office/drawing/2014/main" id="{B14553D5-BFD1-4F08-807A-047911D52AA9}"/>
              </a:ext>
            </a:extLst>
          </p:cNvPr>
          <p:cNvPicPr>
            <a:picLocks noChangeAspect="1"/>
          </p:cNvPicPr>
          <p:nvPr/>
        </p:nvPicPr>
        <p:blipFill rotWithShape="1">
          <a:blip r:embed="rId5">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1815236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2854" y="1566658"/>
            <a:ext cx="1889397" cy="2714600"/>
          </a:xfrm>
          <a:prstGeom prst="rect">
            <a:avLst/>
          </a:prstGeom>
          <a:noFill/>
          <a:ln w="5715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5125"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95834" y="5320999"/>
            <a:ext cx="2525209" cy="1489573"/>
          </a:xfrm>
          <a:prstGeom prst="rect">
            <a:avLst/>
          </a:prstGeom>
          <a:noFill/>
          <a:ln w="57150">
            <a:solidFill>
              <a:schemeClr val="accent3">
                <a:lumMod val="50000"/>
              </a:schemeClr>
            </a:solidFill>
            <a:miter lim="800000"/>
            <a:headEnd/>
            <a:tailEnd/>
          </a:ln>
          <a:effectLst/>
          <a:extLst>
            <a:ext uri="{909E8E84-426E-40dd-AFC4-6F175D3DCCD1}"/>
            <a:ext uri="{AF507438-7753-43e0-B8FC-AC1667EBCBE1}"/>
          </a:extLst>
        </p:spPr>
      </p:pic>
      <p:pic>
        <p:nvPicPr>
          <p:cNvPr id="5127"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032866" y="50155"/>
            <a:ext cx="2164466" cy="1442977"/>
          </a:xfrm>
          <a:prstGeom prst="rect">
            <a:avLst/>
          </a:prstGeom>
          <a:noFill/>
          <a:ln w="57150">
            <a:solidFill>
              <a:schemeClr val="accent2">
                <a:lumMod val="60000"/>
                <a:lumOff val="40000"/>
              </a:schemeClr>
            </a:solidFill>
            <a:miter lim="800000"/>
            <a:headEnd/>
            <a:tailEnd/>
          </a:ln>
          <a:effectLst/>
          <a:extLst>
            <a:ext uri="{909E8E84-426E-40dd-AFC4-6F175D3DCCD1}"/>
            <a:ext uri="{AF507438-7753-43e0-B8FC-AC1667EBCBE1}"/>
          </a:extLst>
        </p:spPr>
      </p:pic>
      <p:pic>
        <p:nvPicPr>
          <p:cNvPr id="513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14" y="1653143"/>
            <a:ext cx="1731572" cy="2435024"/>
          </a:xfrm>
          <a:prstGeom prst="rect">
            <a:avLst/>
          </a:prstGeom>
          <a:noFill/>
          <a:ln w="57150">
            <a:solidFill>
              <a:schemeClr val="accent4">
                <a:lumMod val="75000"/>
              </a:schemeClr>
            </a:solidFill>
            <a:miter lim="800000"/>
            <a:headEnd/>
            <a:tailEnd/>
          </a:ln>
          <a:effectLst/>
          <a:extLst>
            <a:ext uri="{909E8E84-426E-40dd-AFC4-6F175D3DCCD1}"/>
            <a:ext uri="{AF507438-7753-43e0-B8FC-AC1667EBCBE1}"/>
          </a:extLst>
        </p:spPr>
      </p:pic>
      <p:pic>
        <p:nvPicPr>
          <p:cNvPr id="235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49" y="4248179"/>
            <a:ext cx="1716541" cy="2573309"/>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0488" name="Picture 10" descr="adult%20residential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007184" y="5314234"/>
            <a:ext cx="2547756" cy="1503101"/>
          </a:xfrm>
          <a:prstGeom prst="rect">
            <a:avLst/>
          </a:prstGeom>
          <a:noFill/>
          <a:ln w="57150">
            <a:solidFill>
              <a:schemeClr val="accent6">
                <a:lumMod val="75000"/>
              </a:schemeClr>
            </a:solidFill>
            <a:miter lim="800000"/>
            <a:headEnd/>
            <a:tailEnd/>
          </a:ln>
          <a:extLst>
            <a:ext uri="{909E8E84-426E-40dd-AFC4-6F175D3DCCD1}"/>
          </a:extLst>
        </p:spPr>
      </p:pic>
      <p:pic>
        <p:nvPicPr>
          <p:cNvPr id="20487" name="Picture 8" descr="manWomanWithFrui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14" y="50155"/>
            <a:ext cx="2350849" cy="1442977"/>
          </a:xfrm>
          <a:prstGeom prst="rect">
            <a:avLst/>
          </a:prstGeom>
          <a:noFill/>
          <a:ln w="57150">
            <a:solidFill>
              <a:schemeClr val="accent2">
                <a:lumMod val="75000"/>
              </a:schemeClr>
            </a:solidFill>
            <a:miter lim="800000"/>
            <a:headEnd/>
            <a:tailEnd/>
          </a:ln>
          <a:extLst>
            <a:ext uri="{909E8E84-426E-40dd-AFC4-6F175D3DCCD1}"/>
          </a:extLst>
        </p:spPr>
      </p:pic>
      <p:pic>
        <p:nvPicPr>
          <p:cNvPr id="20489" name="Picture 16" descr="untitled"/>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0199768" y="50155"/>
            <a:ext cx="1948018" cy="1442977"/>
          </a:xfrm>
          <a:prstGeom prst="rect">
            <a:avLst/>
          </a:prstGeom>
          <a:noFill/>
          <a:ln w="57150">
            <a:solidFill>
              <a:schemeClr val="accent6">
                <a:lumMod val="75000"/>
              </a:schemeClr>
            </a:solidFill>
            <a:miter lim="800000"/>
            <a:headEnd/>
            <a:tailEnd/>
          </a:ln>
          <a:extLst>
            <a:ext uri="{909E8E84-426E-40dd-AFC4-6F175D3DCCD1}"/>
          </a:extLst>
        </p:spPr>
      </p:pic>
      <p:pic>
        <p:nvPicPr>
          <p:cNvPr id="5132" name="Picture 3"/>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105637" y="40665"/>
            <a:ext cx="2350849" cy="1442977"/>
          </a:xfrm>
          <a:prstGeom prst="rect">
            <a:avLst/>
          </a:prstGeom>
          <a:noFill/>
          <a:ln w="57150">
            <a:solidFill>
              <a:schemeClr val="accent3"/>
            </a:solidFill>
            <a:miter lim="800000"/>
            <a:headEnd/>
            <a:tailEnd/>
          </a:ln>
          <a:effectLst/>
          <a:extLst>
            <a:ext uri="{909E8E84-426E-40dd-AFC4-6F175D3DCCD1}"/>
            <a:ext uri="{AF507438-7753-43e0-B8FC-AC1667EBCBE1}"/>
          </a:extLst>
        </p:spPr>
      </p:pic>
      <p:pic>
        <p:nvPicPr>
          <p:cNvPr id="23563" name="Picture 14" descr="Picture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2251" y="4354784"/>
            <a:ext cx="1957709" cy="2455788"/>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12301" name="Rectangle 13"/>
          <p:cNvSpPr>
            <a:spLocks noChangeArrowheads="1"/>
          </p:cNvSpPr>
          <p:nvPr/>
        </p:nvSpPr>
        <p:spPr bwMode="auto">
          <a:xfrm>
            <a:off x="2413671" y="2228671"/>
            <a:ext cx="7384709" cy="2400657"/>
          </a:xfrm>
          <a:prstGeom prst="rect">
            <a:avLst/>
          </a:prstGeom>
          <a:noFill/>
          <a:ln>
            <a:noFill/>
          </a:ln>
          <a:extLst>
            <a:ext uri="{909E8E84-426E-40dd-AFC4-6F175D3DCCD1}"/>
            <a:ext uri="{91240B29-F687-4f45-9708-019B960494DF}"/>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3000" dirty="0">
                <a:solidFill>
                  <a:schemeClr val="accent2"/>
                </a:solidFill>
                <a:latin typeface="+mj-lt"/>
                <a:ea typeface="+mj-ea"/>
                <a:cs typeface="+mj-cs"/>
              </a:rPr>
              <a:t>Core Belief:</a:t>
            </a:r>
          </a:p>
          <a:p>
            <a:pPr algn="ctr">
              <a:defRPr/>
            </a:pPr>
            <a:r>
              <a:rPr lang="en-US" altLang="en-US" sz="3000" dirty="0">
                <a:solidFill>
                  <a:schemeClr val="accent2"/>
                </a:solidFill>
                <a:latin typeface="+mj-lt"/>
                <a:ea typeface="+mj-ea"/>
                <a:cs typeface="+mj-cs"/>
              </a:rPr>
              <a:t>All people and their families have the right to live, love, learn, work, play </a:t>
            </a:r>
          </a:p>
          <a:p>
            <a:pPr algn="ctr">
              <a:defRPr/>
            </a:pPr>
            <a:r>
              <a:rPr lang="en-US" altLang="en-US" sz="3000" dirty="0">
                <a:solidFill>
                  <a:schemeClr val="accent2"/>
                </a:solidFill>
                <a:latin typeface="+mj-lt"/>
                <a:ea typeface="+mj-ea"/>
                <a:cs typeface="+mj-cs"/>
              </a:rPr>
              <a:t>and pursue their life aspirations in their community. </a:t>
            </a:r>
          </a:p>
        </p:txBody>
      </p:sp>
    </p:spTree>
    <p:extLst>
      <p:ext uri="{BB962C8B-B14F-4D97-AF65-F5344CB8AC3E}">
        <p14:creationId xmlns:p14="http://schemas.microsoft.com/office/powerpoint/2010/main" val="1591093330"/>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Transforming Services and Supports</a:t>
            </a:r>
          </a:p>
        </p:txBody>
      </p:sp>
      <p:pic>
        <p:nvPicPr>
          <p:cNvPr id="30" name="Picture 2" descr="C:\Users\stjohnj\AppData\Local\Microsoft\Windows\Temporary Internet Files\Content.Outlook\9N7AETT7\circles-int-stars-DOS.png">
            <a:extLst>
              <a:ext uri="{FF2B5EF4-FFF2-40B4-BE49-F238E27FC236}">
                <a16:creationId xmlns:a16="http://schemas.microsoft.com/office/drawing/2014/main" id="{2B6086B8-BB43-4DC6-8F28-FC875F40302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553266" y="1805861"/>
            <a:ext cx="2803008" cy="2803008"/>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3" descr="C:\Users\stjohnj\AppData\Local\Microsoft\Windows\Temporary Internet Files\Content.Outlook\9N7AETT7\circles-services-colors.png">
            <a:extLst>
              <a:ext uri="{FF2B5EF4-FFF2-40B4-BE49-F238E27FC236}">
                <a16:creationId xmlns:a16="http://schemas.microsoft.com/office/drawing/2014/main" id="{01645BE4-6F96-4177-9D5A-61EE2A47CFE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90864" y="1817524"/>
            <a:ext cx="2803008" cy="2803008"/>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4" descr="C:\Users\stjohnj\AppData\Local\Microsoft\Windows\Temporary Internet Files\Content.Outlook\9N7AETT7\circles-normal-colors.png">
            <a:extLst>
              <a:ext uri="{FF2B5EF4-FFF2-40B4-BE49-F238E27FC236}">
                <a16:creationId xmlns:a16="http://schemas.microsoft.com/office/drawing/2014/main" id="{3AD537BA-C2C8-43A9-9102-52B7CC38F35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35726" y="1805861"/>
            <a:ext cx="2778420" cy="2778420"/>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Box 33">
            <a:extLst>
              <a:ext uri="{FF2B5EF4-FFF2-40B4-BE49-F238E27FC236}">
                <a16:creationId xmlns:a16="http://schemas.microsoft.com/office/drawing/2014/main" id="{8B3CC934-43A8-4D17-A77F-0C3C2921C7A6}"/>
              </a:ext>
            </a:extLst>
          </p:cNvPr>
          <p:cNvSpPr txBox="1"/>
          <p:nvPr/>
        </p:nvSpPr>
        <p:spPr>
          <a:xfrm>
            <a:off x="583943" y="4990525"/>
            <a:ext cx="3281985" cy="646331"/>
          </a:xfrm>
          <a:prstGeom prst="rect">
            <a:avLst/>
          </a:prstGeom>
          <a:noFill/>
        </p:spPr>
        <p:txBody>
          <a:bodyPr wrap="square" rtlCol="0">
            <a:spAutoFit/>
          </a:bodyPr>
          <a:lstStyle/>
          <a:p>
            <a:pPr algn="ctr" defTabSz="457200"/>
            <a:r>
              <a:rPr lang="en-US" dirty="0">
                <a:solidFill>
                  <a:prstClr val="black"/>
                </a:solidFill>
                <a:latin typeface="Calibri" panose="020F0502020204030204"/>
              </a:rPr>
              <a:t>Everyone exists within the context of family and community</a:t>
            </a:r>
          </a:p>
        </p:txBody>
      </p:sp>
      <p:sp>
        <p:nvSpPr>
          <p:cNvPr id="39" name="TextBox 38">
            <a:extLst>
              <a:ext uri="{FF2B5EF4-FFF2-40B4-BE49-F238E27FC236}">
                <a16:creationId xmlns:a16="http://schemas.microsoft.com/office/drawing/2014/main" id="{9E8123C7-2BF2-45CD-AFB4-46DEE05ACA6D}"/>
              </a:ext>
            </a:extLst>
          </p:cNvPr>
          <p:cNvSpPr txBox="1"/>
          <p:nvPr/>
        </p:nvSpPr>
        <p:spPr>
          <a:xfrm>
            <a:off x="4464211" y="4990525"/>
            <a:ext cx="2929661" cy="923330"/>
          </a:xfrm>
          <a:prstGeom prst="rect">
            <a:avLst/>
          </a:prstGeom>
          <a:noFill/>
        </p:spPr>
        <p:txBody>
          <a:bodyPr wrap="square" rtlCol="0">
            <a:spAutoFit/>
          </a:bodyPr>
          <a:lstStyle/>
          <a:p>
            <a:pPr algn="ctr" defTabSz="457200"/>
            <a:r>
              <a:rPr lang="en-US" dirty="0">
                <a:solidFill>
                  <a:prstClr val="black"/>
                </a:solidFill>
                <a:latin typeface="Calibri" panose="020F0502020204030204"/>
              </a:rPr>
              <a:t>Person in relation to Traditional Disability Services</a:t>
            </a:r>
          </a:p>
          <a:p>
            <a:pPr defTabSz="457200"/>
            <a:endParaRPr lang="en-US" dirty="0">
              <a:solidFill>
                <a:prstClr val="black"/>
              </a:solidFill>
              <a:latin typeface="Calibri" panose="020F0502020204030204"/>
            </a:endParaRPr>
          </a:p>
        </p:txBody>
      </p:sp>
      <p:sp>
        <p:nvSpPr>
          <p:cNvPr id="40" name="TextBox 39">
            <a:extLst>
              <a:ext uri="{FF2B5EF4-FFF2-40B4-BE49-F238E27FC236}">
                <a16:creationId xmlns:a16="http://schemas.microsoft.com/office/drawing/2014/main" id="{4DA60141-8BA4-4F40-810D-E69D8CFCA512}"/>
              </a:ext>
            </a:extLst>
          </p:cNvPr>
          <p:cNvSpPr txBox="1"/>
          <p:nvPr/>
        </p:nvSpPr>
        <p:spPr>
          <a:xfrm>
            <a:off x="8413528" y="4872285"/>
            <a:ext cx="3082484" cy="923330"/>
          </a:xfrm>
          <a:prstGeom prst="rect">
            <a:avLst/>
          </a:prstGeom>
          <a:noFill/>
        </p:spPr>
        <p:txBody>
          <a:bodyPr wrap="square" rtlCol="0">
            <a:spAutoFit/>
          </a:bodyPr>
          <a:lstStyle/>
          <a:p>
            <a:pPr algn="ctr" defTabSz="457200"/>
            <a:r>
              <a:rPr lang="en-US" dirty="0">
                <a:solidFill>
                  <a:prstClr val="black"/>
                </a:solidFill>
                <a:latin typeface="Calibri" panose="020F0502020204030204"/>
              </a:rPr>
              <a:t>Integrated Services and Supports within context of person, family and community </a:t>
            </a:r>
          </a:p>
        </p:txBody>
      </p:sp>
      <p:pic>
        <p:nvPicPr>
          <p:cNvPr id="11" name="Picture 10">
            <a:extLst>
              <a:ext uri="{FF2B5EF4-FFF2-40B4-BE49-F238E27FC236}">
                <a16:creationId xmlns:a16="http://schemas.microsoft.com/office/drawing/2014/main" id="{9E7A25B1-9995-49B2-B599-0BE7390F9F75}"/>
              </a:ext>
            </a:extLst>
          </p:cNvPr>
          <p:cNvPicPr>
            <a:picLocks noChangeAspect="1"/>
          </p:cNvPicPr>
          <p:nvPr/>
        </p:nvPicPr>
        <p:blipFill rotWithShape="1">
          <a:blip r:embed="rId5">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4056103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What is Charting the </a:t>
            </a:r>
            <a:r>
              <a:rPr lang="en-US" sz="4000" dirty="0" err="1">
                <a:solidFill>
                  <a:schemeClr val="accent2"/>
                </a:solidFill>
              </a:rPr>
              <a:t>LifeCourse</a:t>
            </a:r>
            <a:endParaRPr lang="en-US" sz="4000" dirty="0">
              <a:solidFill>
                <a:schemeClr val="accent2"/>
              </a:solidFill>
            </a:endParaRPr>
          </a:p>
        </p:txBody>
      </p:sp>
      <p:sp>
        <p:nvSpPr>
          <p:cNvPr id="11" name="Content Placeholder 2">
            <a:extLst>
              <a:ext uri="{FF2B5EF4-FFF2-40B4-BE49-F238E27FC236}">
                <a16:creationId xmlns:a16="http://schemas.microsoft.com/office/drawing/2014/main" id="{6D9D6EFD-E90F-4623-B4D2-FD221076466B}"/>
              </a:ext>
            </a:extLst>
          </p:cNvPr>
          <p:cNvSpPr>
            <a:spLocks noGrp="1"/>
          </p:cNvSpPr>
          <p:nvPr>
            <p:ph idx="1"/>
          </p:nvPr>
        </p:nvSpPr>
        <p:spPr>
          <a:xfrm>
            <a:off x="835726" y="1882403"/>
            <a:ext cx="6386877" cy="4055410"/>
          </a:xfrm>
        </p:spPr>
        <p:txBody>
          <a:bodyPr>
            <a:normAutofit fontScale="92500" lnSpcReduction="10000"/>
          </a:bodyPr>
          <a:lstStyle/>
          <a:p>
            <a:pPr marL="0" marR="117475" indent="0">
              <a:lnSpc>
                <a:spcPct val="170000"/>
              </a:lnSpc>
              <a:spcBef>
                <a:spcPts val="0"/>
              </a:spcBef>
              <a:buNone/>
            </a:pPr>
            <a:r>
              <a:rPr lang="en-US" sz="2600" b="1" spc="-10" dirty="0">
                <a:solidFill>
                  <a:schemeClr val="tx2"/>
                </a:solidFill>
                <a:cs typeface="Calibri"/>
              </a:rPr>
              <a:t>Created to </a:t>
            </a:r>
            <a:r>
              <a:rPr lang="en-US" sz="2600" b="1" spc="-5" dirty="0">
                <a:solidFill>
                  <a:schemeClr val="tx2"/>
                </a:solidFill>
                <a:cs typeface="Calibri"/>
              </a:rPr>
              <a:t>help individuals </a:t>
            </a:r>
            <a:r>
              <a:rPr lang="en-US" sz="2600" b="1" dirty="0">
                <a:solidFill>
                  <a:schemeClr val="tx2"/>
                </a:solidFill>
                <a:cs typeface="Calibri"/>
              </a:rPr>
              <a:t>and </a:t>
            </a:r>
            <a:r>
              <a:rPr lang="en-US" sz="2600" b="1" spc="-5" dirty="0">
                <a:solidFill>
                  <a:schemeClr val="tx2"/>
                </a:solidFill>
                <a:cs typeface="Calibri"/>
              </a:rPr>
              <a:t>families of </a:t>
            </a:r>
            <a:r>
              <a:rPr lang="en-US" sz="2600" b="1" dirty="0">
                <a:solidFill>
                  <a:schemeClr val="tx2"/>
                </a:solidFill>
                <a:cs typeface="Calibri"/>
              </a:rPr>
              <a:t>all </a:t>
            </a:r>
            <a:r>
              <a:rPr lang="en-US" sz="2600" b="1" spc="-5" dirty="0">
                <a:solidFill>
                  <a:schemeClr val="tx2"/>
                </a:solidFill>
                <a:cs typeface="Calibri"/>
              </a:rPr>
              <a:t>abilities </a:t>
            </a:r>
            <a:r>
              <a:rPr lang="en-US" sz="2600" b="1" dirty="0">
                <a:solidFill>
                  <a:schemeClr val="tx2"/>
                </a:solidFill>
                <a:cs typeface="Calibri"/>
              </a:rPr>
              <a:t>and all </a:t>
            </a:r>
            <a:r>
              <a:rPr lang="en-US" sz="2600" b="1" spc="-5" dirty="0">
                <a:solidFill>
                  <a:schemeClr val="tx2"/>
                </a:solidFill>
                <a:cs typeface="Calibri"/>
              </a:rPr>
              <a:t>ages: </a:t>
            </a:r>
          </a:p>
          <a:p>
            <a:pPr marR="117475">
              <a:lnSpc>
                <a:spcPct val="170000"/>
              </a:lnSpc>
              <a:spcBef>
                <a:spcPts val="0"/>
              </a:spcBef>
            </a:pPr>
            <a:r>
              <a:rPr lang="en-US" sz="2400" i="1" spc="-5" dirty="0">
                <a:solidFill>
                  <a:srgbClr val="231F20"/>
                </a:solidFill>
                <a:cs typeface="Calibri"/>
              </a:rPr>
              <a:t>develop </a:t>
            </a:r>
            <a:r>
              <a:rPr lang="en-US" sz="2400" i="1" dirty="0">
                <a:solidFill>
                  <a:srgbClr val="231F20"/>
                </a:solidFill>
                <a:cs typeface="Calibri"/>
              </a:rPr>
              <a:t>a vision </a:t>
            </a:r>
            <a:r>
              <a:rPr lang="en-US" sz="2400" i="1" spc="-10" dirty="0">
                <a:solidFill>
                  <a:srgbClr val="231F20"/>
                </a:solidFill>
                <a:cs typeface="Calibri"/>
              </a:rPr>
              <a:t>for </a:t>
            </a:r>
            <a:r>
              <a:rPr lang="en-US" sz="2400" i="1" dirty="0">
                <a:solidFill>
                  <a:srgbClr val="231F20"/>
                </a:solidFill>
                <a:cs typeface="Calibri"/>
              </a:rPr>
              <a:t>a </a:t>
            </a:r>
            <a:r>
              <a:rPr lang="en-US" sz="2400" i="1" spc="-5" dirty="0">
                <a:solidFill>
                  <a:srgbClr val="231F20"/>
                </a:solidFill>
                <a:cs typeface="Calibri"/>
              </a:rPr>
              <a:t>good </a:t>
            </a:r>
            <a:r>
              <a:rPr lang="en-US" sz="2400" i="1" spc="-10" dirty="0">
                <a:solidFill>
                  <a:srgbClr val="231F20"/>
                </a:solidFill>
                <a:cs typeface="Calibri"/>
              </a:rPr>
              <a:t>life</a:t>
            </a:r>
          </a:p>
          <a:p>
            <a:pPr marR="117475">
              <a:lnSpc>
                <a:spcPct val="170000"/>
              </a:lnSpc>
              <a:spcBef>
                <a:spcPts val="0"/>
              </a:spcBef>
            </a:pPr>
            <a:r>
              <a:rPr lang="en-US" sz="2400" i="1" dirty="0">
                <a:solidFill>
                  <a:srgbClr val="231F20"/>
                </a:solidFill>
                <a:cs typeface="Calibri"/>
              </a:rPr>
              <a:t>think about </a:t>
            </a:r>
            <a:r>
              <a:rPr lang="en-US" sz="2400" i="1" spc="-5" dirty="0">
                <a:solidFill>
                  <a:srgbClr val="231F20"/>
                </a:solidFill>
                <a:cs typeface="Calibri"/>
              </a:rPr>
              <a:t>what they need </a:t>
            </a:r>
            <a:r>
              <a:rPr lang="en-US" sz="2400" i="1" spc="-10" dirty="0">
                <a:solidFill>
                  <a:srgbClr val="231F20"/>
                </a:solidFill>
                <a:cs typeface="Calibri"/>
              </a:rPr>
              <a:t>to </a:t>
            </a:r>
            <a:r>
              <a:rPr lang="en-US" sz="2400" i="1" spc="-5" dirty="0">
                <a:solidFill>
                  <a:srgbClr val="231F20"/>
                </a:solidFill>
                <a:cs typeface="Calibri"/>
              </a:rPr>
              <a:t>know </a:t>
            </a:r>
            <a:r>
              <a:rPr lang="en-US" sz="2400" i="1" dirty="0">
                <a:solidFill>
                  <a:srgbClr val="231F20"/>
                </a:solidFill>
                <a:cs typeface="Calibri"/>
              </a:rPr>
              <a:t>and </a:t>
            </a:r>
            <a:r>
              <a:rPr lang="en-US" sz="2400" i="1" spc="-10" dirty="0">
                <a:solidFill>
                  <a:srgbClr val="231F20"/>
                </a:solidFill>
                <a:cs typeface="Calibri"/>
              </a:rPr>
              <a:t>do </a:t>
            </a:r>
          </a:p>
          <a:p>
            <a:pPr marR="117475">
              <a:lnSpc>
                <a:spcPct val="170000"/>
              </a:lnSpc>
              <a:spcBef>
                <a:spcPts val="0"/>
              </a:spcBef>
            </a:pPr>
            <a:r>
              <a:rPr lang="en-US" sz="2400" i="1" spc="-10" dirty="0">
                <a:solidFill>
                  <a:srgbClr val="231F20"/>
                </a:solidFill>
                <a:cs typeface="Calibri"/>
              </a:rPr>
              <a:t>identify </a:t>
            </a:r>
            <a:r>
              <a:rPr lang="en-US" sz="2400" i="1" spc="-5" dirty="0">
                <a:solidFill>
                  <a:srgbClr val="231F20"/>
                </a:solidFill>
                <a:cs typeface="Calibri"/>
              </a:rPr>
              <a:t>how </a:t>
            </a:r>
            <a:r>
              <a:rPr lang="en-US" sz="2400" i="1" spc="-10" dirty="0">
                <a:solidFill>
                  <a:srgbClr val="231F20"/>
                </a:solidFill>
                <a:cs typeface="Calibri"/>
              </a:rPr>
              <a:t>to find </a:t>
            </a:r>
            <a:r>
              <a:rPr lang="en-US" sz="2400" i="1" spc="-5" dirty="0">
                <a:solidFill>
                  <a:srgbClr val="231F20"/>
                </a:solidFill>
                <a:cs typeface="Calibri"/>
              </a:rPr>
              <a:t>or  develop supports</a:t>
            </a:r>
            <a:endParaRPr lang="en-US" sz="2400" i="1" dirty="0">
              <a:solidFill>
                <a:srgbClr val="231F20"/>
              </a:solidFill>
              <a:cs typeface="Calibri"/>
            </a:endParaRPr>
          </a:p>
          <a:p>
            <a:pPr marR="117475">
              <a:lnSpc>
                <a:spcPct val="170000"/>
              </a:lnSpc>
              <a:spcBef>
                <a:spcPts val="0"/>
              </a:spcBef>
            </a:pPr>
            <a:r>
              <a:rPr lang="en-US" sz="2400" i="1" spc="-10" dirty="0">
                <a:solidFill>
                  <a:srgbClr val="231F20"/>
                </a:solidFill>
                <a:cs typeface="Calibri"/>
              </a:rPr>
              <a:t>discover </a:t>
            </a:r>
            <a:r>
              <a:rPr lang="en-US" sz="2400" i="1" spc="-5" dirty="0">
                <a:solidFill>
                  <a:srgbClr val="231F20"/>
                </a:solidFill>
                <a:cs typeface="Calibri"/>
              </a:rPr>
              <a:t>what it </a:t>
            </a:r>
            <a:r>
              <a:rPr lang="en-US" sz="2400" i="1" spc="-15" dirty="0">
                <a:solidFill>
                  <a:srgbClr val="231F20"/>
                </a:solidFill>
                <a:cs typeface="Calibri"/>
              </a:rPr>
              <a:t>takes </a:t>
            </a:r>
            <a:r>
              <a:rPr lang="en-US" sz="2400" i="1" spc="-10" dirty="0">
                <a:solidFill>
                  <a:srgbClr val="231F20"/>
                </a:solidFill>
                <a:cs typeface="Calibri"/>
              </a:rPr>
              <a:t>to live </a:t>
            </a:r>
            <a:r>
              <a:rPr lang="en-US" sz="2400" i="1" dirty="0">
                <a:solidFill>
                  <a:srgbClr val="231F20"/>
                </a:solidFill>
                <a:cs typeface="Calibri"/>
              </a:rPr>
              <a:t>the </a:t>
            </a:r>
            <a:r>
              <a:rPr lang="en-US" sz="2400" i="1" spc="-5" dirty="0">
                <a:solidFill>
                  <a:srgbClr val="231F20"/>
                </a:solidFill>
                <a:cs typeface="Calibri"/>
              </a:rPr>
              <a:t>lives they </a:t>
            </a:r>
            <a:r>
              <a:rPr lang="en-US" sz="2400" i="1" spc="-10" dirty="0">
                <a:solidFill>
                  <a:srgbClr val="231F20"/>
                </a:solidFill>
                <a:cs typeface="Calibri"/>
              </a:rPr>
              <a:t>want to </a:t>
            </a:r>
            <a:r>
              <a:rPr lang="en-US" sz="2400" i="1" spc="-5" dirty="0">
                <a:solidFill>
                  <a:srgbClr val="231F20"/>
                </a:solidFill>
                <a:cs typeface="Calibri"/>
              </a:rPr>
              <a:t>live </a:t>
            </a:r>
          </a:p>
        </p:txBody>
      </p:sp>
      <p:pic>
        <p:nvPicPr>
          <p:cNvPr id="3" name="Picture 2">
            <a:extLst>
              <a:ext uri="{FF2B5EF4-FFF2-40B4-BE49-F238E27FC236}">
                <a16:creationId xmlns:a16="http://schemas.microsoft.com/office/drawing/2014/main" id="{AEE89585-271A-435E-8763-8C62510ED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3963" y="1993952"/>
            <a:ext cx="3832311" cy="3832311"/>
          </a:xfrm>
          <a:prstGeom prst="rect">
            <a:avLst/>
          </a:prstGeom>
        </p:spPr>
      </p:pic>
      <p:pic>
        <p:nvPicPr>
          <p:cNvPr id="10" name="Picture 9">
            <a:extLst>
              <a:ext uri="{FF2B5EF4-FFF2-40B4-BE49-F238E27FC236}">
                <a16:creationId xmlns:a16="http://schemas.microsoft.com/office/drawing/2014/main" id="{FAA43925-8CEF-40B7-BE7B-5CFCD69384EA}"/>
              </a:ext>
            </a:extLst>
          </p:cNvPr>
          <p:cNvPicPr>
            <a:picLocks noChangeAspect="1"/>
          </p:cNvPicPr>
          <p:nvPr/>
        </p:nvPicPr>
        <p:blipFill rotWithShape="1">
          <a:blip r:embed="rId3">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2847700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pic>
        <p:nvPicPr>
          <p:cNvPr id="13" name="Picture 12">
            <a:extLst>
              <a:ext uri="{FF2B5EF4-FFF2-40B4-BE49-F238E27FC236}">
                <a16:creationId xmlns:a16="http://schemas.microsoft.com/office/drawing/2014/main" id="{EE252496-D7EB-43F3-BEC3-A52F0F4F6E8F}"/>
              </a:ext>
            </a:extLst>
          </p:cNvPr>
          <p:cNvPicPr>
            <a:picLocks/>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07128" y="-1767915"/>
            <a:ext cx="8684871" cy="809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ontent Placeholder 2">
            <a:extLst>
              <a:ext uri="{FF2B5EF4-FFF2-40B4-BE49-F238E27FC236}">
                <a16:creationId xmlns:a16="http://schemas.microsoft.com/office/drawing/2014/main" id="{93D392A1-4F71-471D-9DF8-6CB4834B01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229974" y="259474"/>
            <a:ext cx="4606696" cy="4587164"/>
          </a:xfrm>
          <a:prstGeom prst="rect">
            <a:avLst/>
          </a:prstGeom>
        </p:spPr>
      </p:pic>
      <p:pic>
        <p:nvPicPr>
          <p:cNvPr id="27" name="Picture 26">
            <a:extLst>
              <a:ext uri="{FF2B5EF4-FFF2-40B4-BE49-F238E27FC236}">
                <a16:creationId xmlns:a16="http://schemas.microsoft.com/office/drawing/2014/main" id="{7F0040CE-B508-47B1-847A-BD16E8F419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9344" y="532429"/>
            <a:ext cx="4062787" cy="406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AC6F211-A0AB-4B06-B9D7-5016F3188D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9517" y="888680"/>
            <a:ext cx="3472300" cy="337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43276598-7566-4B3A-B46F-288C1A8FCF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65291" y="1618319"/>
            <a:ext cx="1730891" cy="173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29">
            <a:extLst>
              <a:ext uri="{FF2B5EF4-FFF2-40B4-BE49-F238E27FC236}">
                <a16:creationId xmlns:a16="http://schemas.microsoft.com/office/drawing/2014/main" id="{FDA6EAF5-FEA9-4ACF-885E-E0335F8618F9}"/>
              </a:ext>
            </a:extLst>
          </p:cNvPr>
          <p:cNvCxnSpPr>
            <a:cxnSpLocks noChangeShapeType="1"/>
          </p:cNvCxnSpPr>
          <p:nvPr/>
        </p:nvCxnSpPr>
        <p:spPr bwMode="auto">
          <a:xfrm flipV="1">
            <a:off x="1292566" y="3205252"/>
            <a:ext cx="3932239" cy="2011363"/>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8" name="Group 17">
            <a:extLst>
              <a:ext uri="{FF2B5EF4-FFF2-40B4-BE49-F238E27FC236}">
                <a16:creationId xmlns:a16="http://schemas.microsoft.com/office/drawing/2014/main" id="{8E704A6E-E74F-4E9E-A5F7-37887E2C85F0}"/>
              </a:ext>
            </a:extLst>
          </p:cNvPr>
          <p:cNvGrpSpPr>
            <a:grpSpLocks/>
          </p:cNvGrpSpPr>
          <p:nvPr/>
        </p:nvGrpSpPr>
        <p:grpSpPr bwMode="auto">
          <a:xfrm>
            <a:off x="355147" y="5335901"/>
            <a:ext cx="4089400" cy="699668"/>
            <a:chOff x="339001" y="5280124"/>
            <a:chExt cx="4090124" cy="699772"/>
          </a:xfrm>
        </p:grpSpPr>
        <p:pic>
          <p:nvPicPr>
            <p:cNvPr id="19" name="Picture 1" descr="baby-blue">
              <a:extLst>
                <a:ext uri="{FF2B5EF4-FFF2-40B4-BE49-F238E27FC236}">
                  <a16:creationId xmlns:a16="http://schemas.microsoft.com/office/drawing/2014/main" id="{D5A6B2EB-7E11-425D-A471-027F3F3CDEF0}"/>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39001" y="5350511"/>
              <a:ext cx="609737" cy="60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early-childhood-blue">
              <a:extLst>
                <a:ext uri="{FF2B5EF4-FFF2-40B4-BE49-F238E27FC236}">
                  <a16:creationId xmlns:a16="http://schemas.microsoft.com/office/drawing/2014/main" id="{6D9C59D3-454E-4379-9198-BC11DB3FA200}"/>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032578" y="5327421"/>
              <a:ext cx="656270" cy="6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school-reddish">
              <a:extLst>
                <a:ext uri="{FF2B5EF4-FFF2-40B4-BE49-F238E27FC236}">
                  <a16:creationId xmlns:a16="http://schemas.microsoft.com/office/drawing/2014/main" id="{761C073F-A304-461F-A366-4BDF2AF45DC9}"/>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717853" y="5329736"/>
              <a:ext cx="609736" cy="60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transition-pink">
              <a:extLst>
                <a:ext uri="{FF2B5EF4-FFF2-40B4-BE49-F238E27FC236}">
                  <a16:creationId xmlns:a16="http://schemas.microsoft.com/office/drawing/2014/main" id="{95B07647-1E85-427D-A67D-21ECF2EC8843}"/>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392345" y="5317350"/>
              <a:ext cx="623270" cy="6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old-gold">
              <a:extLst>
                <a:ext uri="{FF2B5EF4-FFF2-40B4-BE49-F238E27FC236}">
                  <a16:creationId xmlns:a16="http://schemas.microsoft.com/office/drawing/2014/main" id="{07D3191A-0390-4BB9-B871-ED3741451DCE}"/>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774921" y="5296207"/>
              <a:ext cx="654204" cy="65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adult--gold">
              <a:extLst>
                <a:ext uri="{FF2B5EF4-FFF2-40B4-BE49-F238E27FC236}">
                  <a16:creationId xmlns:a16="http://schemas.microsoft.com/office/drawing/2014/main" id="{5BF82A2D-729D-47AF-AD34-17FA8740E658}"/>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3034278" y="5280124"/>
              <a:ext cx="682146" cy="66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a:extLst>
              <a:ext uri="{FF2B5EF4-FFF2-40B4-BE49-F238E27FC236}">
                <a16:creationId xmlns:a16="http://schemas.microsoft.com/office/drawing/2014/main" id="{9B531C38-CF37-413C-9B43-1F2A96328509}"/>
              </a:ext>
            </a:extLst>
          </p:cNvPr>
          <p:cNvPicPr>
            <a:picLocks noChangeAspect="1"/>
          </p:cNvPicPr>
          <p:nvPr/>
        </p:nvPicPr>
        <p:blipFill rotWithShape="1">
          <a:blip r:embed="rId13">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248426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What is Charting the </a:t>
            </a:r>
            <a:r>
              <a:rPr lang="en-US" sz="4000" dirty="0" err="1">
                <a:solidFill>
                  <a:schemeClr val="accent2"/>
                </a:solidFill>
              </a:rPr>
              <a:t>LifeCourse</a:t>
            </a:r>
            <a:endParaRPr lang="en-US" sz="4000" dirty="0">
              <a:solidFill>
                <a:schemeClr val="accent2"/>
              </a:solidFill>
            </a:endParaRPr>
          </a:p>
        </p:txBody>
      </p:sp>
      <p:grpSp>
        <p:nvGrpSpPr>
          <p:cNvPr id="23" name="Group 18">
            <a:extLst>
              <a:ext uri="{FF2B5EF4-FFF2-40B4-BE49-F238E27FC236}">
                <a16:creationId xmlns:a16="http://schemas.microsoft.com/office/drawing/2014/main" id="{7BACE11F-FC19-4294-B378-5FE69F15CD26}"/>
              </a:ext>
            </a:extLst>
          </p:cNvPr>
          <p:cNvGrpSpPr>
            <a:grpSpLocks/>
          </p:cNvGrpSpPr>
          <p:nvPr/>
        </p:nvGrpSpPr>
        <p:grpSpPr bwMode="auto">
          <a:xfrm>
            <a:off x="2495758" y="1703296"/>
            <a:ext cx="7121462" cy="3872753"/>
            <a:chOff x="1219201" y="1993393"/>
            <a:chExt cx="5710178" cy="3766187"/>
          </a:xfrm>
        </p:grpSpPr>
        <p:grpSp>
          <p:nvGrpSpPr>
            <p:cNvPr id="24" name="Group 12">
              <a:extLst>
                <a:ext uri="{FF2B5EF4-FFF2-40B4-BE49-F238E27FC236}">
                  <a16:creationId xmlns:a16="http://schemas.microsoft.com/office/drawing/2014/main" id="{CF2E559F-8C62-4DA1-9E6B-B1E21E1E2C50}"/>
                </a:ext>
              </a:extLst>
            </p:cNvPr>
            <p:cNvGrpSpPr>
              <a:grpSpLocks/>
            </p:cNvGrpSpPr>
            <p:nvPr/>
          </p:nvGrpSpPr>
          <p:grpSpPr bwMode="auto">
            <a:xfrm>
              <a:off x="1219201" y="1993393"/>
              <a:ext cx="5710178" cy="3766187"/>
              <a:chOff x="1219201" y="1993393"/>
              <a:chExt cx="5710178" cy="3766187"/>
            </a:xfrm>
          </p:grpSpPr>
          <p:sp>
            <p:nvSpPr>
              <p:cNvPr id="27" name="Rectangle 26">
                <a:extLst>
                  <a:ext uri="{FF2B5EF4-FFF2-40B4-BE49-F238E27FC236}">
                    <a16:creationId xmlns:a16="http://schemas.microsoft.com/office/drawing/2014/main" id="{06597CD8-FD1A-490E-8235-964C96544DE4}"/>
                  </a:ext>
                </a:extLst>
              </p:cNvPr>
              <p:cNvSpPr/>
              <p:nvPr/>
            </p:nvSpPr>
            <p:spPr>
              <a:xfrm>
                <a:off x="1219201" y="1993393"/>
                <a:ext cx="2847946" cy="1019347"/>
              </a:xfrm>
              <a:prstGeom prst="rect">
                <a:avLst/>
              </a:prstGeom>
              <a:solidFill>
                <a:schemeClr val="accent1"/>
              </a:solidFill>
              <a:ln w="12700" cap="flat" cmpd="sng" algn="ctr">
                <a:solidFill>
                  <a:srgbClr val="4472C4">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Guiding Framework</a:t>
                </a:r>
              </a:p>
            </p:txBody>
          </p:sp>
          <p:sp>
            <p:nvSpPr>
              <p:cNvPr id="28" name="Rectangle 27">
                <a:extLst>
                  <a:ext uri="{FF2B5EF4-FFF2-40B4-BE49-F238E27FC236}">
                    <a16:creationId xmlns:a16="http://schemas.microsoft.com/office/drawing/2014/main" id="{B3DBE079-E59A-4AFD-BE19-71A688569B6E}"/>
                  </a:ext>
                </a:extLst>
              </p:cNvPr>
              <p:cNvSpPr/>
              <p:nvPr/>
            </p:nvSpPr>
            <p:spPr>
              <a:xfrm>
                <a:off x="1235076" y="4740233"/>
                <a:ext cx="2846358" cy="1019347"/>
              </a:xfrm>
              <a:prstGeom prst="rect">
                <a:avLst/>
              </a:prstGeom>
              <a:solidFill>
                <a:schemeClr val="accent1"/>
              </a:solidFill>
              <a:ln w="12700" cap="flat" cmpd="sng" algn="ctr">
                <a:solidFill>
                  <a:srgbClr val="4472C4">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Tools</a:t>
                </a:r>
              </a:p>
            </p:txBody>
          </p:sp>
          <p:sp>
            <p:nvSpPr>
              <p:cNvPr id="29" name="Rectangle 28">
                <a:extLst>
                  <a:ext uri="{FF2B5EF4-FFF2-40B4-BE49-F238E27FC236}">
                    <a16:creationId xmlns:a16="http://schemas.microsoft.com/office/drawing/2014/main" id="{A4A93DDE-9002-4A37-8FAA-D5DE8C66EEDF}"/>
                  </a:ext>
                </a:extLst>
              </p:cNvPr>
              <p:cNvSpPr/>
              <p:nvPr/>
            </p:nvSpPr>
            <p:spPr>
              <a:xfrm>
                <a:off x="1219201" y="3366812"/>
                <a:ext cx="2847946" cy="1019347"/>
              </a:xfrm>
              <a:prstGeom prst="rect">
                <a:avLst/>
              </a:prstGeom>
              <a:solidFill>
                <a:schemeClr val="accent1"/>
              </a:solidFill>
              <a:ln w="12700" cap="flat" cmpd="sng" algn="ctr">
                <a:solidFill>
                  <a:srgbClr val="4472C4">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Practices</a:t>
                </a:r>
              </a:p>
            </p:txBody>
          </p:sp>
          <p:sp>
            <p:nvSpPr>
              <p:cNvPr id="30" name="Rectangle 29">
                <a:extLst>
                  <a:ext uri="{FF2B5EF4-FFF2-40B4-BE49-F238E27FC236}">
                    <a16:creationId xmlns:a16="http://schemas.microsoft.com/office/drawing/2014/main" id="{24141BAB-124D-4E79-AE65-FCABC4D06E62}"/>
                  </a:ext>
                </a:extLst>
              </p:cNvPr>
              <p:cNvSpPr/>
              <p:nvPr/>
            </p:nvSpPr>
            <p:spPr>
              <a:xfrm>
                <a:off x="4081433" y="1993393"/>
                <a:ext cx="2847946" cy="1019347"/>
              </a:xfrm>
              <a:prstGeom prst="rect">
                <a:avLst/>
              </a:prstGeom>
              <a:solidFill>
                <a:schemeClr val="accent4"/>
              </a:solidFill>
              <a:ln w="12700" cap="flat" cmpd="sng" algn="ctr">
                <a:solidFill>
                  <a:srgbClr val="44546A">
                    <a:lumMod val="40000"/>
                    <a:lumOff val="6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Guides thinking and problem-solve</a:t>
                </a:r>
              </a:p>
            </p:txBody>
          </p:sp>
          <p:sp>
            <p:nvSpPr>
              <p:cNvPr id="31" name="Rectangle 30">
                <a:extLst>
                  <a:ext uri="{FF2B5EF4-FFF2-40B4-BE49-F238E27FC236}">
                    <a16:creationId xmlns:a16="http://schemas.microsoft.com/office/drawing/2014/main" id="{63EFB531-20DC-4924-AE72-0E5BBAF090B4}"/>
                  </a:ext>
                </a:extLst>
              </p:cNvPr>
              <p:cNvSpPr/>
              <p:nvPr/>
            </p:nvSpPr>
            <p:spPr>
              <a:xfrm>
                <a:off x="4081433" y="4740233"/>
                <a:ext cx="2847946" cy="1019347"/>
              </a:xfrm>
              <a:prstGeom prst="rect">
                <a:avLst/>
              </a:prstGeom>
              <a:solidFill>
                <a:schemeClr val="accent4"/>
              </a:solidFill>
              <a:ln w="12700" cap="flat" cmpd="sng" algn="ctr">
                <a:solidFill>
                  <a:srgbClr val="44546A">
                    <a:lumMod val="40000"/>
                    <a:lumOff val="6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Educational Resources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Planning &amp; Problem-solving Worksheets</a:t>
                </a:r>
              </a:p>
            </p:txBody>
          </p:sp>
          <p:sp>
            <p:nvSpPr>
              <p:cNvPr id="32" name="Rectangle 31">
                <a:extLst>
                  <a:ext uri="{FF2B5EF4-FFF2-40B4-BE49-F238E27FC236}">
                    <a16:creationId xmlns:a16="http://schemas.microsoft.com/office/drawing/2014/main" id="{88F75D36-F3DA-4005-8C74-9B46EE4D9FA1}"/>
                  </a:ext>
                </a:extLst>
              </p:cNvPr>
              <p:cNvSpPr/>
              <p:nvPr/>
            </p:nvSpPr>
            <p:spPr>
              <a:xfrm>
                <a:off x="4067147" y="3366812"/>
                <a:ext cx="2846358" cy="1019347"/>
              </a:xfrm>
              <a:prstGeom prst="rect">
                <a:avLst/>
              </a:prstGeom>
              <a:solidFill>
                <a:schemeClr val="accent4"/>
              </a:solidFill>
              <a:ln w="12700" cap="flat" cmpd="sng" algn="ctr">
                <a:solidFill>
                  <a:srgbClr val="44546A">
                    <a:lumMod val="40000"/>
                    <a:lumOff val="6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Specific Area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(action, policy, procedure)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to enhance or change</a:t>
                </a:r>
              </a:p>
            </p:txBody>
          </p:sp>
        </p:grpSp>
        <p:sp>
          <p:nvSpPr>
            <p:cNvPr id="25" name="Up-Down Arrow 16">
              <a:extLst>
                <a:ext uri="{FF2B5EF4-FFF2-40B4-BE49-F238E27FC236}">
                  <a16:creationId xmlns:a16="http://schemas.microsoft.com/office/drawing/2014/main" id="{201F8D3B-AC47-464A-9889-D8728A52E387}"/>
                </a:ext>
              </a:extLst>
            </p:cNvPr>
            <p:cNvSpPr/>
            <p:nvPr/>
          </p:nvSpPr>
          <p:spPr>
            <a:xfrm>
              <a:off x="3830611" y="4257551"/>
              <a:ext cx="420684" cy="638283"/>
            </a:xfrm>
            <a:prstGeom prst="upDownArrow">
              <a:avLst/>
            </a:prstGeom>
            <a:solidFill>
              <a:schemeClr val="accent2"/>
            </a:solidFill>
            <a:ln w="12700" cap="flat" cmpd="sng" algn="ctr">
              <a:solidFill>
                <a:srgbClr val="4472C4">
                  <a:lumMod val="20000"/>
                  <a:lumOff val="8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Up-Down Arrow 17">
              <a:extLst>
                <a:ext uri="{FF2B5EF4-FFF2-40B4-BE49-F238E27FC236}">
                  <a16:creationId xmlns:a16="http://schemas.microsoft.com/office/drawing/2014/main" id="{0E96469B-7DB3-4E7A-B84E-3E39BFA15A90}"/>
                </a:ext>
              </a:extLst>
            </p:cNvPr>
            <p:cNvSpPr/>
            <p:nvPr/>
          </p:nvSpPr>
          <p:spPr>
            <a:xfrm>
              <a:off x="3830611" y="2853964"/>
              <a:ext cx="420684" cy="638283"/>
            </a:xfrm>
            <a:prstGeom prst="upDownArrow">
              <a:avLst/>
            </a:prstGeom>
            <a:solidFill>
              <a:schemeClr val="accent2"/>
            </a:solidFill>
            <a:ln w="12700" cap="flat" cmpd="sng" algn="ctr">
              <a:solidFill>
                <a:srgbClr val="4472C4">
                  <a:lumMod val="20000"/>
                  <a:lumOff val="8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a:extLst>
              <a:ext uri="{FF2B5EF4-FFF2-40B4-BE49-F238E27FC236}">
                <a16:creationId xmlns:a16="http://schemas.microsoft.com/office/drawing/2014/main" id="{CA5DF043-1EE7-44B2-9021-FFA77B9A8EF9}"/>
              </a:ext>
            </a:extLst>
          </p:cNvPr>
          <p:cNvPicPr>
            <a:picLocks noChangeAspect="1"/>
          </p:cNvPicPr>
          <p:nvPr/>
        </p:nvPicPr>
        <p:blipFill rotWithShape="1">
          <a:blip r:embed="rId2">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1597132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1D50B018-16AE-4089-AF99-F83CDBF6CC0B}"/>
              </a:ext>
            </a:extLst>
          </p:cNvPr>
          <p:cNvSpPr>
            <a:spLocks noGrp="1"/>
          </p:cNvSpPr>
          <p:nvPr>
            <p:ph type="title"/>
          </p:nvPr>
        </p:nvSpPr>
        <p:spPr>
          <a:xfrm>
            <a:off x="2172403" y="897927"/>
            <a:ext cx="7847193" cy="3974124"/>
          </a:xfrm>
        </p:spPr>
        <p:txBody>
          <a:bodyPr vert="horz" lIns="91440" tIns="45720" rIns="91440" bIns="45720" rtlCol="0" anchor="ctr">
            <a:normAutofit/>
          </a:bodyPr>
          <a:lstStyle/>
          <a:p>
            <a:pPr algn="ctr"/>
            <a:r>
              <a:rPr lang="en-US" sz="5400" dirty="0">
                <a:solidFill>
                  <a:schemeClr val="bg1">
                    <a:lumMod val="95000"/>
                    <a:lumOff val="5000"/>
                  </a:schemeClr>
                </a:solidFill>
              </a:rPr>
              <a:t>Supporting a Person to Identify a Vision for a Good Life</a:t>
            </a:r>
          </a:p>
        </p:txBody>
      </p:sp>
      <p:grpSp>
        <p:nvGrpSpPr>
          <p:cNvPr id="5" name="Group 4">
            <a:extLst>
              <a:ext uri="{FF2B5EF4-FFF2-40B4-BE49-F238E27FC236}">
                <a16:creationId xmlns:a16="http://schemas.microsoft.com/office/drawing/2014/main" id="{3C07A775-0F31-4E7B-B0A6-CB6FD89A27BE}"/>
              </a:ext>
            </a:extLst>
          </p:cNvPr>
          <p:cNvGrpSpPr/>
          <p:nvPr/>
        </p:nvGrpSpPr>
        <p:grpSpPr>
          <a:xfrm>
            <a:off x="4574292" y="4224758"/>
            <a:ext cx="3043413" cy="1591805"/>
            <a:chOff x="457198" y="6675934"/>
            <a:chExt cx="1486143" cy="696422"/>
          </a:xfrm>
        </p:grpSpPr>
        <p:sp>
          <p:nvSpPr>
            <p:cNvPr id="6" name="object 20">
              <a:extLst>
                <a:ext uri="{FF2B5EF4-FFF2-40B4-BE49-F238E27FC236}">
                  <a16:creationId xmlns:a16="http://schemas.microsoft.com/office/drawing/2014/main" id="{759FC826-0942-47F7-82F5-914025A5F43A}"/>
                </a:ext>
              </a:extLst>
            </p:cNvPr>
            <p:cNvSpPr/>
            <p:nvPr/>
          </p:nvSpPr>
          <p:spPr>
            <a:xfrm>
              <a:off x="471627" y="7199230"/>
              <a:ext cx="173113" cy="173126"/>
            </a:xfrm>
            <a:prstGeom prst="rect">
              <a:avLst/>
            </a:prstGeom>
            <a:blipFill>
              <a:blip r:embed="rId2" cstate="print"/>
              <a:stretch>
                <a:fillRect/>
              </a:stretch>
            </a:blipFill>
          </p:spPr>
          <p:txBody>
            <a:bodyPr wrap="square" lIns="0" tIns="0" rIns="0" bIns="0" rtlCol="0"/>
            <a:lstStyle/>
            <a:p>
              <a:endParaRPr/>
            </a:p>
          </p:txBody>
        </p:sp>
        <p:sp>
          <p:nvSpPr>
            <p:cNvPr id="7" name="object 21">
              <a:extLst>
                <a:ext uri="{FF2B5EF4-FFF2-40B4-BE49-F238E27FC236}">
                  <a16:creationId xmlns:a16="http://schemas.microsoft.com/office/drawing/2014/main" id="{27D2D5BD-FE62-446F-B00F-5AC446409C9B}"/>
                </a:ext>
              </a:extLst>
            </p:cNvPr>
            <p:cNvSpPr/>
            <p:nvPr/>
          </p:nvSpPr>
          <p:spPr>
            <a:xfrm>
              <a:off x="731297" y="7199230"/>
              <a:ext cx="173113" cy="173126"/>
            </a:xfrm>
            <a:prstGeom prst="rect">
              <a:avLst/>
            </a:prstGeom>
            <a:blipFill>
              <a:blip r:embed="rId3" cstate="print"/>
              <a:stretch>
                <a:fillRect/>
              </a:stretch>
            </a:blipFill>
          </p:spPr>
          <p:txBody>
            <a:bodyPr wrap="square" lIns="0" tIns="0" rIns="0" bIns="0" rtlCol="0"/>
            <a:lstStyle/>
            <a:p>
              <a:endParaRPr/>
            </a:p>
          </p:txBody>
        </p:sp>
        <p:sp>
          <p:nvSpPr>
            <p:cNvPr id="8" name="object 22">
              <a:extLst>
                <a:ext uri="{FF2B5EF4-FFF2-40B4-BE49-F238E27FC236}">
                  <a16:creationId xmlns:a16="http://schemas.microsoft.com/office/drawing/2014/main" id="{1D924873-0A6D-4F2C-A866-E69CD00662F0}"/>
                </a:ext>
              </a:extLst>
            </p:cNvPr>
            <p:cNvSpPr/>
            <p:nvPr/>
          </p:nvSpPr>
          <p:spPr>
            <a:xfrm>
              <a:off x="990968" y="7199230"/>
              <a:ext cx="173113" cy="173126"/>
            </a:xfrm>
            <a:prstGeom prst="rect">
              <a:avLst/>
            </a:prstGeom>
            <a:blipFill>
              <a:blip r:embed="rId4" cstate="print"/>
              <a:stretch>
                <a:fillRect/>
              </a:stretch>
            </a:blipFill>
          </p:spPr>
          <p:txBody>
            <a:bodyPr wrap="square" lIns="0" tIns="0" rIns="0" bIns="0" rtlCol="0"/>
            <a:lstStyle/>
            <a:p>
              <a:endParaRPr/>
            </a:p>
          </p:txBody>
        </p:sp>
        <p:sp>
          <p:nvSpPr>
            <p:cNvPr id="9" name="object 23">
              <a:extLst>
                <a:ext uri="{FF2B5EF4-FFF2-40B4-BE49-F238E27FC236}">
                  <a16:creationId xmlns:a16="http://schemas.microsoft.com/office/drawing/2014/main" id="{194C00E5-BE8F-4BF2-8B03-0D5B235E24A1}"/>
                </a:ext>
              </a:extLst>
            </p:cNvPr>
            <p:cNvSpPr/>
            <p:nvPr/>
          </p:nvSpPr>
          <p:spPr>
            <a:xfrm>
              <a:off x="1250638" y="7199230"/>
              <a:ext cx="173113" cy="173126"/>
            </a:xfrm>
            <a:prstGeom prst="rect">
              <a:avLst/>
            </a:prstGeom>
            <a:blipFill>
              <a:blip r:embed="rId5" cstate="print"/>
              <a:stretch>
                <a:fillRect/>
              </a:stretch>
            </a:blipFill>
          </p:spPr>
          <p:txBody>
            <a:bodyPr wrap="square" lIns="0" tIns="0" rIns="0" bIns="0" rtlCol="0"/>
            <a:lstStyle/>
            <a:p>
              <a:endParaRPr/>
            </a:p>
          </p:txBody>
        </p:sp>
        <p:sp>
          <p:nvSpPr>
            <p:cNvPr id="11" name="object 24">
              <a:extLst>
                <a:ext uri="{FF2B5EF4-FFF2-40B4-BE49-F238E27FC236}">
                  <a16:creationId xmlns:a16="http://schemas.microsoft.com/office/drawing/2014/main" id="{7540DCB4-B2E8-469D-8140-4901D7541B64}"/>
                </a:ext>
              </a:extLst>
            </p:cNvPr>
            <p:cNvSpPr/>
            <p:nvPr/>
          </p:nvSpPr>
          <p:spPr>
            <a:xfrm>
              <a:off x="1510309" y="7199230"/>
              <a:ext cx="173113" cy="173126"/>
            </a:xfrm>
            <a:prstGeom prst="rect">
              <a:avLst/>
            </a:prstGeom>
            <a:blipFill>
              <a:blip r:embed="rId6" cstate="print"/>
              <a:stretch>
                <a:fillRect/>
              </a:stretch>
            </a:blipFill>
          </p:spPr>
          <p:txBody>
            <a:bodyPr wrap="square" lIns="0" tIns="0" rIns="0" bIns="0" rtlCol="0"/>
            <a:lstStyle/>
            <a:p>
              <a:endParaRPr/>
            </a:p>
          </p:txBody>
        </p:sp>
        <p:sp>
          <p:nvSpPr>
            <p:cNvPr id="13" name="object 25">
              <a:extLst>
                <a:ext uri="{FF2B5EF4-FFF2-40B4-BE49-F238E27FC236}">
                  <a16:creationId xmlns:a16="http://schemas.microsoft.com/office/drawing/2014/main" id="{8367FBB8-255F-4386-857B-9B98C7B9F43F}"/>
                </a:ext>
              </a:extLst>
            </p:cNvPr>
            <p:cNvSpPr/>
            <p:nvPr/>
          </p:nvSpPr>
          <p:spPr>
            <a:xfrm>
              <a:off x="1769979" y="7199230"/>
              <a:ext cx="173113" cy="173126"/>
            </a:xfrm>
            <a:prstGeom prst="rect">
              <a:avLst/>
            </a:prstGeom>
            <a:blipFill>
              <a:blip r:embed="rId7" cstate="print"/>
              <a:stretch>
                <a:fillRect/>
              </a:stretch>
            </a:blipFill>
          </p:spPr>
          <p:txBody>
            <a:bodyPr wrap="square" lIns="0" tIns="0" rIns="0" bIns="0" rtlCol="0"/>
            <a:lstStyle/>
            <a:p>
              <a:endParaRPr/>
            </a:p>
          </p:txBody>
        </p:sp>
        <p:sp>
          <p:nvSpPr>
            <p:cNvPr id="14" name="object 26">
              <a:extLst>
                <a:ext uri="{FF2B5EF4-FFF2-40B4-BE49-F238E27FC236}">
                  <a16:creationId xmlns:a16="http://schemas.microsoft.com/office/drawing/2014/main" id="{4E59F6E1-6367-44FF-A19B-2B3AC19C8ADD}"/>
                </a:ext>
              </a:extLst>
            </p:cNvPr>
            <p:cNvSpPr/>
            <p:nvPr/>
          </p:nvSpPr>
          <p:spPr>
            <a:xfrm>
              <a:off x="472427" y="7141531"/>
              <a:ext cx="1470025" cy="0"/>
            </a:xfrm>
            <a:custGeom>
              <a:avLst/>
              <a:gdLst/>
              <a:ahLst/>
              <a:cxnLst/>
              <a:rect l="l" t="t" r="r" b="b"/>
              <a:pathLst>
                <a:path w="1470025">
                  <a:moveTo>
                    <a:pt x="0" y="0"/>
                  </a:moveTo>
                  <a:lnTo>
                    <a:pt x="1469859" y="0"/>
                  </a:lnTo>
                </a:path>
              </a:pathLst>
            </a:custGeom>
            <a:ln w="3175">
              <a:solidFill>
                <a:srgbClr val="231F20"/>
              </a:solidFill>
            </a:ln>
          </p:spPr>
          <p:txBody>
            <a:bodyPr wrap="square" lIns="0" tIns="0" rIns="0" bIns="0" rtlCol="0"/>
            <a:lstStyle/>
            <a:p>
              <a:endParaRPr/>
            </a:p>
          </p:txBody>
        </p:sp>
        <p:sp>
          <p:nvSpPr>
            <p:cNvPr id="15" name="object 27">
              <a:extLst>
                <a:ext uri="{FF2B5EF4-FFF2-40B4-BE49-F238E27FC236}">
                  <a16:creationId xmlns:a16="http://schemas.microsoft.com/office/drawing/2014/main" id="{E68562CB-E868-42A9-A96B-8FA2C838F56F}"/>
                </a:ext>
              </a:extLst>
            </p:cNvPr>
            <p:cNvSpPr/>
            <p:nvPr/>
          </p:nvSpPr>
          <p:spPr>
            <a:xfrm>
              <a:off x="474831" y="6697831"/>
              <a:ext cx="1410970" cy="440690"/>
            </a:xfrm>
            <a:custGeom>
              <a:avLst/>
              <a:gdLst/>
              <a:ahLst/>
              <a:cxnLst/>
              <a:rect l="l" t="t" r="r" b="b"/>
              <a:pathLst>
                <a:path w="1410970" h="440690">
                  <a:moveTo>
                    <a:pt x="0" y="440639"/>
                  </a:moveTo>
                  <a:lnTo>
                    <a:pt x="1410830" y="0"/>
                  </a:lnTo>
                </a:path>
              </a:pathLst>
            </a:custGeom>
            <a:ln w="6413">
              <a:solidFill>
                <a:srgbClr val="231F20"/>
              </a:solidFill>
            </a:ln>
          </p:spPr>
          <p:txBody>
            <a:bodyPr wrap="square" lIns="0" tIns="0" rIns="0" bIns="0" rtlCol="0"/>
            <a:lstStyle/>
            <a:p>
              <a:endParaRPr/>
            </a:p>
          </p:txBody>
        </p:sp>
        <p:sp>
          <p:nvSpPr>
            <p:cNvPr id="16" name="object 28">
              <a:extLst>
                <a:ext uri="{FF2B5EF4-FFF2-40B4-BE49-F238E27FC236}">
                  <a16:creationId xmlns:a16="http://schemas.microsoft.com/office/drawing/2014/main" id="{55820806-2537-4B20-B04B-4CBF8D0477D8}"/>
                </a:ext>
              </a:extLst>
            </p:cNvPr>
            <p:cNvSpPr/>
            <p:nvPr/>
          </p:nvSpPr>
          <p:spPr>
            <a:xfrm>
              <a:off x="1857616" y="6675934"/>
              <a:ext cx="85725" cy="55880"/>
            </a:xfrm>
            <a:custGeom>
              <a:avLst/>
              <a:gdLst/>
              <a:ahLst/>
              <a:cxnLst/>
              <a:rect l="l" t="t" r="r" b="b"/>
              <a:pathLst>
                <a:path w="85725" h="55879">
                  <a:moveTo>
                    <a:pt x="0" y="0"/>
                  </a:moveTo>
                  <a:lnTo>
                    <a:pt x="16046" y="13195"/>
                  </a:lnTo>
                  <a:lnTo>
                    <a:pt x="23212" y="23414"/>
                  </a:lnTo>
                  <a:lnTo>
                    <a:pt x="23135" y="35891"/>
                  </a:lnTo>
                  <a:lnTo>
                    <a:pt x="17449" y="55867"/>
                  </a:lnTo>
                  <a:lnTo>
                    <a:pt x="85483" y="3962"/>
                  </a:lnTo>
                  <a:lnTo>
                    <a:pt x="0" y="0"/>
                  </a:lnTo>
                  <a:close/>
                </a:path>
              </a:pathLst>
            </a:custGeom>
            <a:solidFill>
              <a:srgbClr val="231F20"/>
            </a:solidFill>
          </p:spPr>
          <p:txBody>
            <a:bodyPr wrap="square" lIns="0" tIns="0" rIns="0" bIns="0" rtlCol="0"/>
            <a:lstStyle/>
            <a:p>
              <a:endParaRPr/>
            </a:p>
          </p:txBody>
        </p:sp>
        <p:sp>
          <p:nvSpPr>
            <p:cNvPr id="17" name="object 29">
              <a:extLst>
                <a:ext uri="{FF2B5EF4-FFF2-40B4-BE49-F238E27FC236}">
                  <a16:creationId xmlns:a16="http://schemas.microsoft.com/office/drawing/2014/main" id="{420C9ABF-7EB8-425B-99DA-7C6D87BCFF59}"/>
                </a:ext>
              </a:extLst>
            </p:cNvPr>
            <p:cNvSpPr/>
            <p:nvPr/>
          </p:nvSpPr>
          <p:spPr>
            <a:xfrm>
              <a:off x="457198" y="7127102"/>
              <a:ext cx="29209" cy="29209"/>
            </a:xfrm>
            <a:custGeom>
              <a:avLst/>
              <a:gdLst/>
              <a:ahLst/>
              <a:cxnLst/>
              <a:rect l="l" t="t" r="r" b="b"/>
              <a:pathLst>
                <a:path w="29209" h="29209">
                  <a:moveTo>
                    <a:pt x="22390" y="0"/>
                  </a:moveTo>
                  <a:lnTo>
                    <a:pt x="6464" y="0"/>
                  </a:lnTo>
                  <a:lnTo>
                    <a:pt x="0" y="6464"/>
                  </a:lnTo>
                  <a:lnTo>
                    <a:pt x="0" y="22390"/>
                  </a:lnTo>
                  <a:lnTo>
                    <a:pt x="6464" y="28854"/>
                  </a:lnTo>
                  <a:lnTo>
                    <a:pt x="22390" y="28854"/>
                  </a:lnTo>
                  <a:lnTo>
                    <a:pt x="28854" y="22390"/>
                  </a:lnTo>
                  <a:lnTo>
                    <a:pt x="28854" y="6464"/>
                  </a:lnTo>
                  <a:lnTo>
                    <a:pt x="22390" y="0"/>
                  </a:lnTo>
                  <a:close/>
                </a:path>
              </a:pathLst>
            </a:custGeom>
            <a:solidFill>
              <a:srgbClr val="231F20"/>
            </a:solidFill>
          </p:spPr>
          <p:txBody>
            <a:bodyPr wrap="square" lIns="0" tIns="0" rIns="0" bIns="0" rtlCol="0"/>
            <a:lstStyle/>
            <a:p>
              <a:endParaRPr/>
            </a:p>
          </p:txBody>
        </p:sp>
        <p:sp>
          <p:nvSpPr>
            <p:cNvPr id="18" name="object 30">
              <a:extLst>
                <a:ext uri="{FF2B5EF4-FFF2-40B4-BE49-F238E27FC236}">
                  <a16:creationId xmlns:a16="http://schemas.microsoft.com/office/drawing/2014/main" id="{FBB5C048-E271-489E-AD7C-4A0C945168F2}"/>
                </a:ext>
              </a:extLst>
            </p:cNvPr>
            <p:cNvSpPr/>
            <p:nvPr/>
          </p:nvSpPr>
          <p:spPr>
            <a:xfrm>
              <a:off x="1357501" y="6877249"/>
              <a:ext cx="436245" cy="205740"/>
            </a:xfrm>
            <a:custGeom>
              <a:avLst/>
              <a:gdLst/>
              <a:ahLst/>
              <a:cxnLst/>
              <a:rect l="l" t="t" r="r" b="b"/>
              <a:pathLst>
                <a:path w="436244" h="205740">
                  <a:moveTo>
                    <a:pt x="0" y="0"/>
                  </a:moveTo>
                  <a:lnTo>
                    <a:pt x="436067" y="205714"/>
                  </a:lnTo>
                </a:path>
              </a:pathLst>
            </a:custGeom>
            <a:ln w="6413">
              <a:solidFill>
                <a:srgbClr val="231F20"/>
              </a:solidFill>
              <a:prstDash val="dot"/>
            </a:ln>
          </p:spPr>
          <p:txBody>
            <a:bodyPr wrap="square" lIns="0" tIns="0" rIns="0" bIns="0" rtlCol="0"/>
            <a:lstStyle/>
            <a:p>
              <a:endParaRPr/>
            </a:p>
          </p:txBody>
        </p:sp>
        <p:sp>
          <p:nvSpPr>
            <p:cNvPr id="19" name="object 31">
              <a:extLst>
                <a:ext uri="{FF2B5EF4-FFF2-40B4-BE49-F238E27FC236}">
                  <a16:creationId xmlns:a16="http://schemas.microsoft.com/office/drawing/2014/main" id="{3A071807-D0A2-4EA0-B38D-827BA381E1B2}"/>
                </a:ext>
              </a:extLst>
            </p:cNvPr>
            <p:cNvSpPr/>
            <p:nvPr/>
          </p:nvSpPr>
          <p:spPr>
            <a:xfrm>
              <a:off x="1771319" y="7051897"/>
              <a:ext cx="85725" cy="60960"/>
            </a:xfrm>
            <a:custGeom>
              <a:avLst/>
              <a:gdLst/>
              <a:ahLst/>
              <a:cxnLst/>
              <a:rect l="l" t="t" r="r" b="b"/>
              <a:pathLst>
                <a:path w="85725" h="60959">
                  <a:moveTo>
                    <a:pt x="24968" y="0"/>
                  </a:moveTo>
                  <a:lnTo>
                    <a:pt x="27857" y="20572"/>
                  </a:lnTo>
                  <a:lnTo>
                    <a:pt x="26219" y="32943"/>
                  </a:lnTo>
                  <a:lnTo>
                    <a:pt x="17713" y="42076"/>
                  </a:lnTo>
                  <a:lnTo>
                    <a:pt x="0" y="52933"/>
                  </a:lnTo>
                  <a:lnTo>
                    <a:pt x="85217" y="60782"/>
                  </a:lnTo>
                  <a:lnTo>
                    <a:pt x="24968" y="0"/>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2843693978"/>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11" name="Content Placeholder 2">
            <a:extLst>
              <a:ext uri="{FF2B5EF4-FFF2-40B4-BE49-F238E27FC236}">
                <a16:creationId xmlns:a16="http://schemas.microsoft.com/office/drawing/2014/main" id="{6D9D6EFD-E90F-4623-B4D2-FD221076466B}"/>
              </a:ext>
            </a:extLst>
          </p:cNvPr>
          <p:cNvSpPr>
            <a:spLocks noGrp="1"/>
          </p:cNvSpPr>
          <p:nvPr>
            <p:ph idx="1"/>
          </p:nvPr>
        </p:nvSpPr>
        <p:spPr>
          <a:xfrm>
            <a:off x="2382301" y="1061977"/>
            <a:ext cx="7220133" cy="4734046"/>
          </a:xfrm>
        </p:spPr>
        <p:txBody>
          <a:bodyPr>
            <a:noAutofit/>
          </a:bodyPr>
          <a:lstStyle/>
          <a:p>
            <a:pPr marL="0" indent="0">
              <a:lnSpc>
                <a:spcPct val="150000"/>
              </a:lnSpc>
              <a:buNone/>
            </a:pPr>
            <a:r>
              <a:rPr lang="en-US" altLang="en-US" sz="3200" i="1" dirty="0"/>
              <a:t>The future is not something we enter. The future is something that we create.  And creating that future requires us to make choices and decisions that begin with a dream.</a:t>
            </a:r>
          </a:p>
          <a:p>
            <a:pPr marL="0" indent="0" algn="r">
              <a:lnSpc>
                <a:spcPct val="150000"/>
              </a:lnSpc>
              <a:buNone/>
            </a:pPr>
            <a:r>
              <a:rPr lang="en-US" altLang="en-US" sz="3200" b="1" i="1" dirty="0">
                <a:solidFill>
                  <a:schemeClr val="accent2"/>
                </a:solidFill>
              </a:rPr>
              <a:t>-Leonard L. Sweet</a:t>
            </a:r>
          </a:p>
        </p:txBody>
      </p:sp>
      <p:pic>
        <p:nvPicPr>
          <p:cNvPr id="5" name="Picture 4">
            <a:extLst>
              <a:ext uri="{FF2B5EF4-FFF2-40B4-BE49-F238E27FC236}">
                <a16:creationId xmlns:a16="http://schemas.microsoft.com/office/drawing/2014/main" id="{0BEA93B7-4D61-49DC-BFE5-2DBFA160D97A}"/>
              </a:ext>
            </a:extLst>
          </p:cNvPr>
          <p:cNvPicPr>
            <a:picLocks noChangeAspect="1"/>
          </p:cNvPicPr>
          <p:nvPr/>
        </p:nvPicPr>
        <p:blipFill rotWithShape="1">
          <a:blip r:embed="rId2">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680663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Vision of a “Good Life”</a:t>
            </a:r>
          </a:p>
        </p:txBody>
      </p:sp>
      <p:sp>
        <p:nvSpPr>
          <p:cNvPr id="13" name="Cloud 12">
            <a:extLst>
              <a:ext uri="{FF2B5EF4-FFF2-40B4-BE49-F238E27FC236}">
                <a16:creationId xmlns:a16="http://schemas.microsoft.com/office/drawing/2014/main" id="{8003E8EB-1E31-4D9A-80A4-0575999FE517}"/>
              </a:ext>
            </a:extLst>
          </p:cNvPr>
          <p:cNvSpPr/>
          <p:nvPr/>
        </p:nvSpPr>
        <p:spPr bwMode="auto">
          <a:xfrm>
            <a:off x="2950048" y="3963846"/>
            <a:ext cx="3898900" cy="2065337"/>
          </a:xfrm>
          <a:prstGeom prst="cloud">
            <a:avLst/>
          </a:prstGeom>
          <a:ln>
            <a:solidFill>
              <a:schemeClr val="accent6"/>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2100" b="1" dirty="0">
                <a:solidFill>
                  <a:prstClr val="black"/>
                </a:solidFill>
              </a:rPr>
              <a:t>What is NOT </a:t>
            </a:r>
          </a:p>
          <a:p>
            <a:pPr algn="ctr">
              <a:defRPr/>
            </a:pPr>
            <a:r>
              <a:rPr lang="en-US" sz="2100" b="1" dirty="0">
                <a:solidFill>
                  <a:prstClr val="black"/>
                </a:solidFill>
              </a:rPr>
              <a:t>a Good Life?</a:t>
            </a:r>
          </a:p>
        </p:txBody>
      </p:sp>
      <p:sp>
        <p:nvSpPr>
          <p:cNvPr id="15" name="Cloud 14">
            <a:extLst>
              <a:ext uri="{FF2B5EF4-FFF2-40B4-BE49-F238E27FC236}">
                <a16:creationId xmlns:a16="http://schemas.microsoft.com/office/drawing/2014/main" id="{139DC9B3-BE40-4A22-A08D-797B3832534C}"/>
              </a:ext>
            </a:extLst>
          </p:cNvPr>
          <p:cNvSpPr/>
          <p:nvPr/>
        </p:nvSpPr>
        <p:spPr>
          <a:xfrm>
            <a:off x="3783428" y="1299872"/>
            <a:ext cx="7015751" cy="3324356"/>
          </a:xfrm>
          <a:prstGeom prst="cloud">
            <a:avLst/>
          </a:prstGeom>
          <a:solidFill>
            <a:srgbClr val="59C6D5"/>
          </a:solidFill>
          <a:ln>
            <a:solidFill>
              <a:schemeClr val="tx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3300" dirty="0">
                <a:solidFill>
                  <a:prstClr val="black"/>
                </a:solidFill>
              </a:rPr>
              <a:t>What is YOUR Vision for a “Good Life”?</a:t>
            </a:r>
          </a:p>
        </p:txBody>
      </p:sp>
      <p:pic>
        <p:nvPicPr>
          <p:cNvPr id="7" name="Picture 6">
            <a:extLst>
              <a:ext uri="{FF2B5EF4-FFF2-40B4-BE49-F238E27FC236}">
                <a16:creationId xmlns:a16="http://schemas.microsoft.com/office/drawing/2014/main" id="{6A59D100-20FF-4FBC-8FF8-BDCDF6A12E87}"/>
              </a:ext>
            </a:extLst>
          </p:cNvPr>
          <p:cNvPicPr>
            <a:picLocks noChangeAspect="1"/>
          </p:cNvPicPr>
          <p:nvPr/>
        </p:nvPicPr>
        <p:blipFill rotWithShape="1">
          <a:blip r:embed="rId2">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3959582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B018-16AE-4089-AF99-F83CDBF6CC0B}"/>
              </a:ext>
            </a:extLst>
          </p:cNvPr>
          <p:cNvSpPr>
            <a:spLocks noGrp="1"/>
          </p:cNvSpPr>
          <p:nvPr>
            <p:ph type="title"/>
          </p:nvPr>
        </p:nvSpPr>
        <p:spPr/>
        <p:txBody>
          <a:bodyPr/>
          <a:lstStyle/>
          <a:p>
            <a:r>
              <a:rPr lang="en-US" dirty="0">
                <a:solidFill>
                  <a:schemeClr val="accent2"/>
                </a:solidFill>
              </a:rPr>
              <a:t>Agenda</a:t>
            </a:r>
          </a:p>
        </p:txBody>
      </p:sp>
      <p:sp>
        <p:nvSpPr>
          <p:cNvPr id="5" name="Footer Placeholder 8">
            <a:extLst>
              <a:ext uri="{FF2B5EF4-FFF2-40B4-BE49-F238E27FC236}">
                <a16:creationId xmlns:a16="http://schemas.microsoft.com/office/drawing/2014/main" id="{2136F11C-6622-4A6D-A9D9-854CAB6D90C1}"/>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graphicFrame>
        <p:nvGraphicFramePr>
          <p:cNvPr id="4" name="Table 5">
            <a:extLst>
              <a:ext uri="{FF2B5EF4-FFF2-40B4-BE49-F238E27FC236}">
                <a16:creationId xmlns:a16="http://schemas.microsoft.com/office/drawing/2014/main" id="{B229621F-D9B2-4141-B89A-24BF69732E57}"/>
              </a:ext>
            </a:extLst>
          </p:cNvPr>
          <p:cNvGraphicFramePr>
            <a:graphicFrameLocks noGrp="1"/>
          </p:cNvGraphicFramePr>
          <p:nvPr>
            <p:extLst>
              <p:ext uri="{D42A27DB-BD31-4B8C-83A1-F6EECF244321}">
                <p14:modId xmlns:p14="http://schemas.microsoft.com/office/powerpoint/2010/main" val="695854276"/>
              </p:ext>
            </p:extLst>
          </p:nvPr>
        </p:nvGraphicFramePr>
        <p:xfrm>
          <a:off x="838200" y="1690688"/>
          <a:ext cx="10515599" cy="4367102"/>
        </p:xfrm>
        <a:graphic>
          <a:graphicData uri="http://schemas.openxmlformats.org/drawingml/2006/table">
            <a:tbl>
              <a:tblPr firstRow="1" bandRow="1">
                <a:tableStyleId>{2D5ABB26-0587-4C30-8999-92F81FD0307C}</a:tableStyleId>
              </a:tblPr>
              <a:tblGrid>
                <a:gridCol w="2135680">
                  <a:extLst>
                    <a:ext uri="{9D8B030D-6E8A-4147-A177-3AD203B41FA5}">
                      <a16:colId xmlns:a16="http://schemas.microsoft.com/office/drawing/2014/main" val="2942621205"/>
                    </a:ext>
                  </a:extLst>
                </a:gridCol>
                <a:gridCol w="8379919">
                  <a:extLst>
                    <a:ext uri="{9D8B030D-6E8A-4147-A177-3AD203B41FA5}">
                      <a16:colId xmlns:a16="http://schemas.microsoft.com/office/drawing/2014/main" val="3708790715"/>
                    </a:ext>
                  </a:extLst>
                </a:gridCol>
              </a:tblGrid>
              <a:tr h="901510">
                <a:tc>
                  <a:txBody>
                    <a:bodyPr/>
                    <a:lstStyle/>
                    <a:p>
                      <a:r>
                        <a:rPr lang="en-US" sz="2400" dirty="0"/>
                        <a:t>10:30 - 10:40</a:t>
                      </a:r>
                    </a:p>
                  </a:txBody>
                  <a:tcPr/>
                </a:tc>
                <a:tc>
                  <a:txBody>
                    <a:bodyPr/>
                    <a:lstStyle/>
                    <a:p>
                      <a:r>
                        <a:rPr lang="en-US" sz="2400" b="1" dirty="0">
                          <a:solidFill>
                            <a:schemeClr val="tx2"/>
                          </a:solidFill>
                        </a:rPr>
                        <a:t>Welcome</a:t>
                      </a:r>
                    </a:p>
                    <a:p>
                      <a:r>
                        <a:rPr lang="en-US" sz="1800" b="0" i="1" dirty="0"/>
                        <a:t>Jake Reuter and Pamela Sagness</a:t>
                      </a:r>
                    </a:p>
                  </a:txBody>
                  <a:tcPr/>
                </a:tc>
                <a:extLst>
                  <a:ext uri="{0D108BD9-81ED-4DB2-BD59-A6C34878D82A}">
                    <a16:rowId xmlns:a16="http://schemas.microsoft.com/office/drawing/2014/main" val="812565010"/>
                  </a:ext>
                </a:extLst>
              </a:tr>
              <a:tr h="585231">
                <a:tc>
                  <a:txBody>
                    <a:bodyPr/>
                    <a:lstStyle/>
                    <a:p>
                      <a:r>
                        <a:rPr lang="en-US" sz="2400" dirty="0"/>
                        <a:t>10:40 - 11:10</a:t>
                      </a:r>
                    </a:p>
                  </a:txBody>
                  <a:tcPr/>
                </a:tc>
                <a:tc>
                  <a:txBody>
                    <a:bodyPr/>
                    <a:lstStyle/>
                    <a:p>
                      <a:r>
                        <a:rPr lang="en-US" sz="2400" b="1" dirty="0">
                          <a:solidFill>
                            <a:schemeClr val="tx2"/>
                          </a:solidFill>
                        </a:rPr>
                        <a:t>Presentation</a:t>
                      </a:r>
                    </a:p>
                    <a:p>
                      <a:r>
                        <a:rPr lang="en-US" sz="1800" b="0" i="1" kern="1200" dirty="0">
                          <a:solidFill>
                            <a:schemeClr val="tx1"/>
                          </a:solidFill>
                          <a:latin typeface="+mn-lt"/>
                          <a:ea typeface="+mn-ea"/>
                          <a:cs typeface="+mn-cs"/>
                        </a:rPr>
                        <a:t>Jennifer Turner</a:t>
                      </a:r>
                    </a:p>
                  </a:txBody>
                  <a:tcPr/>
                </a:tc>
                <a:extLst>
                  <a:ext uri="{0D108BD9-81ED-4DB2-BD59-A6C34878D82A}">
                    <a16:rowId xmlns:a16="http://schemas.microsoft.com/office/drawing/2014/main" val="1763165354"/>
                  </a:ext>
                </a:extLst>
              </a:tr>
              <a:tr h="585231">
                <a:tc>
                  <a:txBody>
                    <a:bodyPr/>
                    <a:lstStyle/>
                    <a:p>
                      <a:r>
                        <a:rPr lang="en-US" sz="2400" dirty="0"/>
                        <a:t>11:10 - 11:15</a:t>
                      </a:r>
                    </a:p>
                  </a:txBody>
                  <a:tcPr/>
                </a:tc>
                <a:tc>
                  <a:txBody>
                    <a:bodyPr/>
                    <a:lstStyle/>
                    <a:p>
                      <a:r>
                        <a:rPr lang="en-US" sz="2400" b="1" dirty="0">
                          <a:solidFill>
                            <a:schemeClr val="tx2"/>
                          </a:solidFill>
                        </a:rPr>
                        <a:t>Break</a:t>
                      </a:r>
                    </a:p>
                  </a:txBody>
                  <a:tcPr/>
                </a:tc>
                <a:extLst>
                  <a:ext uri="{0D108BD9-81ED-4DB2-BD59-A6C34878D82A}">
                    <a16:rowId xmlns:a16="http://schemas.microsoft.com/office/drawing/2014/main" val="3621002254"/>
                  </a:ext>
                </a:extLst>
              </a:tr>
              <a:tr h="585231">
                <a:tc>
                  <a:txBody>
                    <a:bodyPr/>
                    <a:lstStyle/>
                    <a:p>
                      <a:r>
                        <a:rPr lang="en-US" sz="2400" dirty="0"/>
                        <a:t>11:15 - 11:20</a:t>
                      </a:r>
                    </a:p>
                  </a:txBody>
                  <a:tcPr/>
                </a:tc>
                <a:tc>
                  <a:txBody>
                    <a:bodyPr/>
                    <a:lstStyle/>
                    <a:p>
                      <a:r>
                        <a:rPr lang="en-US" sz="2400" b="1" dirty="0">
                          <a:solidFill>
                            <a:schemeClr val="tx2"/>
                          </a:solidFill>
                        </a:rPr>
                        <a:t>Welcome Back</a:t>
                      </a:r>
                    </a:p>
                  </a:txBody>
                  <a:tcPr/>
                </a:tc>
                <a:extLst>
                  <a:ext uri="{0D108BD9-81ED-4DB2-BD59-A6C34878D82A}">
                    <a16:rowId xmlns:a16="http://schemas.microsoft.com/office/drawing/2014/main" val="3493200458"/>
                  </a:ext>
                </a:extLst>
              </a:tr>
              <a:tr h="978379">
                <a:tc>
                  <a:txBody>
                    <a:bodyPr/>
                    <a:lstStyle/>
                    <a:p>
                      <a:r>
                        <a:rPr lang="en-US" sz="2400" dirty="0"/>
                        <a:t>11:20 - 11:55</a:t>
                      </a:r>
                    </a:p>
                  </a:txBody>
                  <a:tcPr/>
                </a:tc>
                <a:tc>
                  <a:txBody>
                    <a:bodyPr/>
                    <a:lstStyle/>
                    <a:p>
                      <a:r>
                        <a:rPr lang="en-US" sz="2400" b="1" dirty="0">
                          <a:solidFill>
                            <a:schemeClr val="tx2"/>
                          </a:solidFill>
                        </a:rPr>
                        <a:t>Panel of Individuals with Shared Experiences</a:t>
                      </a:r>
                      <a:br>
                        <a:rPr lang="en-US" sz="2400" b="1" dirty="0">
                          <a:solidFill>
                            <a:schemeClr val="tx2"/>
                          </a:solidFill>
                        </a:rPr>
                      </a:br>
                      <a:r>
                        <a:rPr lang="en-US" sz="1800" b="0" i="1" kern="1200" dirty="0">
                          <a:solidFill>
                            <a:schemeClr val="tx1"/>
                          </a:solidFill>
                          <a:latin typeface="+mn-lt"/>
                          <a:ea typeface="+mn-ea"/>
                          <a:cs typeface="+mn-cs"/>
                        </a:rPr>
                        <a:t>Alisha Owens, Lindsay Schuh, Shannon </a:t>
                      </a:r>
                      <a:r>
                        <a:rPr lang="en-US" sz="1800" b="0" i="1" kern="1200" dirty="0" err="1">
                          <a:solidFill>
                            <a:schemeClr val="tx1"/>
                          </a:solidFill>
                          <a:latin typeface="+mn-lt"/>
                          <a:ea typeface="+mn-ea"/>
                          <a:cs typeface="+mn-cs"/>
                        </a:rPr>
                        <a:t>Strating</a:t>
                      </a:r>
                      <a:r>
                        <a:rPr lang="en-US" sz="1800" b="0" i="1" kern="1200" dirty="0">
                          <a:solidFill>
                            <a:schemeClr val="tx1"/>
                          </a:solidFill>
                          <a:latin typeface="+mn-lt"/>
                          <a:ea typeface="+mn-ea"/>
                          <a:cs typeface="+mn-cs"/>
                        </a:rPr>
                        <a:t> and Shannon </a:t>
                      </a:r>
                      <a:r>
                        <a:rPr lang="en-US" sz="1800" b="0" i="1" kern="1200" dirty="0" err="1">
                          <a:solidFill>
                            <a:schemeClr val="tx1"/>
                          </a:solidFill>
                          <a:latin typeface="+mn-lt"/>
                          <a:ea typeface="+mn-ea"/>
                          <a:cs typeface="+mn-cs"/>
                        </a:rPr>
                        <a:t>VandeVenter</a:t>
                      </a:r>
                      <a:endParaRPr lang="en-US" sz="1800" b="0" i="1" kern="1200" dirty="0">
                        <a:solidFill>
                          <a:schemeClr val="tx1"/>
                        </a:solidFill>
                        <a:latin typeface="+mn-lt"/>
                        <a:ea typeface="+mn-ea"/>
                        <a:cs typeface="+mn-cs"/>
                      </a:endParaRPr>
                    </a:p>
                  </a:txBody>
                  <a:tcPr/>
                </a:tc>
                <a:extLst>
                  <a:ext uri="{0D108BD9-81ED-4DB2-BD59-A6C34878D82A}">
                    <a16:rowId xmlns:a16="http://schemas.microsoft.com/office/drawing/2014/main" val="2566586874"/>
                  </a:ext>
                </a:extLst>
              </a:tr>
              <a:tr h="585231">
                <a:tc>
                  <a:txBody>
                    <a:bodyPr/>
                    <a:lstStyle/>
                    <a:p>
                      <a:r>
                        <a:rPr lang="en-US" sz="2400" dirty="0"/>
                        <a:t>11:55 - 12:00</a:t>
                      </a:r>
                    </a:p>
                  </a:txBody>
                  <a:tcPr/>
                </a:tc>
                <a:tc>
                  <a:txBody>
                    <a:bodyPr/>
                    <a:lstStyle/>
                    <a:p>
                      <a:r>
                        <a:rPr lang="en-US" sz="2400" b="1" dirty="0">
                          <a:solidFill>
                            <a:schemeClr val="tx2"/>
                          </a:solidFill>
                        </a:rPr>
                        <a:t>Closing + Next Steps</a:t>
                      </a:r>
                    </a:p>
                  </a:txBody>
                  <a:tcPr/>
                </a:tc>
                <a:extLst>
                  <a:ext uri="{0D108BD9-81ED-4DB2-BD59-A6C34878D82A}">
                    <a16:rowId xmlns:a16="http://schemas.microsoft.com/office/drawing/2014/main" val="3037881840"/>
                  </a:ext>
                </a:extLst>
              </a:tr>
            </a:tbl>
          </a:graphicData>
        </a:graphic>
      </p:graphicFrame>
    </p:spTree>
    <p:extLst>
      <p:ext uri="{BB962C8B-B14F-4D97-AF65-F5344CB8AC3E}">
        <p14:creationId xmlns:p14="http://schemas.microsoft.com/office/powerpoint/2010/main" val="2767450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Trajectory Towards Good Life</a:t>
            </a:r>
          </a:p>
        </p:txBody>
      </p:sp>
      <p:cxnSp>
        <p:nvCxnSpPr>
          <p:cNvPr id="7" name="Straight Arrow Connector 29">
            <a:extLst>
              <a:ext uri="{FF2B5EF4-FFF2-40B4-BE49-F238E27FC236}">
                <a16:creationId xmlns:a16="http://schemas.microsoft.com/office/drawing/2014/main" id="{BFC89D67-0208-4340-9291-C12EA2A35E4D}"/>
              </a:ext>
            </a:extLst>
          </p:cNvPr>
          <p:cNvCxnSpPr>
            <a:cxnSpLocks noChangeShapeType="1"/>
          </p:cNvCxnSpPr>
          <p:nvPr/>
        </p:nvCxnSpPr>
        <p:spPr bwMode="auto">
          <a:xfrm flipV="1">
            <a:off x="2220913" y="3454401"/>
            <a:ext cx="4697412" cy="2525713"/>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a:noFill/>
              </a14:hiddenFill>
            </a:ext>
          </a:extLst>
        </p:spPr>
      </p:cxnSp>
      <p:sp>
        <p:nvSpPr>
          <p:cNvPr id="8" name="Cloud 7">
            <a:extLst>
              <a:ext uri="{FF2B5EF4-FFF2-40B4-BE49-F238E27FC236}">
                <a16:creationId xmlns:a16="http://schemas.microsoft.com/office/drawing/2014/main" id="{E1E2EF72-5873-41B6-970B-C054170C73C0}"/>
              </a:ext>
            </a:extLst>
          </p:cNvPr>
          <p:cNvSpPr/>
          <p:nvPr/>
        </p:nvSpPr>
        <p:spPr>
          <a:xfrm>
            <a:off x="7123188" y="944380"/>
            <a:ext cx="4327084" cy="3241926"/>
          </a:xfrm>
          <a:prstGeom prst="cloud">
            <a:avLst/>
          </a:prstGeom>
          <a:solidFill>
            <a:srgbClr val="59C6D5"/>
          </a:solidFill>
          <a:ln>
            <a:solidFill>
              <a:schemeClr val="tx2"/>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600" b="1" dirty="0">
                <a:solidFill>
                  <a:prstClr val="black"/>
                </a:solidFill>
              </a:rPr>
              <a:t>VISION</a:t>
            </a:r>
          </a:p>
          <a:p>
            <a:pPr>
              <a:defRPr/>
            </a:pPr>
            <a:r>
              <a:rPr lang="en-US" sz="1600" dirty="0">
                <a:solidFill>
                  <a:prstClr val="black"/>
                </a:solidFill>
              </a:rPr>
              <a:t>Family  Friends  TATTOOS</a:t>
            </a:r>
          </a:p>
          <a:p>
            <a:pPr>
              <a:defRPr/>
            </a:pPr>
            <a:r>
              <a:rPr lang="en-US" sz="1600" dirty="0">
                <a:solidFill>
                  <a:prstClr val="black"/>
                </a:solidFill>
              </a:rPr>
              <a:t>    Vacations      Girlfriend</a:t>
            </a:r>
          </a:p>
          <a:p>
            <a:pPr>
              <a:defRPr/>
            </a:pPr>
            <a:r>
              <a:rPr lang="en-US" sz="1600" dirty="0">
                <a:solidFill>
                  <a:prstClr val="black"/>
                </a:solidFill>
              </a:rPr>
              <a:t>Concerts    WWE    NASCAR</a:t>
            </a:r>
          </a:p>
          <a:p>
            <a:pPr>
              <a:defRPr/>
            </a:pPr>
            <a:r>
              <a:rPr lang="en-US" sz="1600" dirty="0">
                <a:solidFill>
                  <a:prstClr val="black"/>
                </a:solidFill>
              </a:rPr>
              <a:t>Money  Job/own business</a:t>
            </a:r>
          </a:p>
          <a:p>
            <a:pPr>
              <a:defRPr/>
            </a:pPr>
            <a:r>
              <a:rPr lang="en-US" sz="1600" dirty="0">
                <a:solidFill>
                  <a:prstClr val="black"/>
                </a:solidFill>
              </a:rPr>
              <a:t>   Fire Station    Church</a:t>
            </a:r>
          </a:p>
          <a:p>
            <a:pPr>
              <a:defRPr/>
            </a:pPr>
            <a:r>
              <a:rPr lang="en-US" sz="1600" dirty="0">
                <a:solidFill>
                  <a:prstClr val="black"/>
                </a:solidFill>
              </a:rPr>
              <a:t>     Tiger Football    Royals</a:t>
            </a:r>
          </a:p>
          <a:p>
            <a:pPr>
              <a:defRPr/>
            </a:pPr>
            <a:r>
              <a:rPr lang="en-US" sz="1600" dirty="0">
                <a:solidFill>
                  <a:prstClr val="black"/>
                </a:solidFill>
              </a:rPr>
              <a:t>Good Food    Pepsi    Beer</a:t>
            </a:r>
          </a:p>
          <a:p>
            <a:pPr>
              <a:defRPr/>
            </a:pPr>
            <a:r>
              <a:rPr lang="en-US" sz="1600" dirty="0">
                <a:solidFill>
                  <a:prstClr val="black"/>
                </a:solidFill>
              </a:rPr>
              <a:t>Active      Healthy &amp; Fit</a:t>
            </a:r>
          </a:p>
        </p:txBody>
      </p:sp>
      <p:sp>
        <p:nvSpPr>
          <p:cNvPr id="11" name="Cloud 10">
            <a:extLst>
              <a:ext uri="{FF2B5EF4-FFF2-40B4-BE49-F238E27FC236}">
                <a16:creationId xmlns:a16="http://schemas.microsoft.com/office/drawing/2014/main" id="{38C99FFC-F080-466C-B475-9883B8F4E43E}"/>
              </a:ext>
            </a:extLst>
          </p:cNvPr>
          <p:cNvSpPr/>
          <p:nvPr/>
        </p:nvSpPr>
        <p:spPr bwMode="auto">
          <a:xfrm>
            <a:off x="6611973" y="3700881"/>
            <a:ext cx="4327085" cy="2605874"/>
          </a:xfrm>
          <a:prstGeom prst="cloud">
            <a:avLst/>
          </a:prstGeom>
          <a:ln>
            <a:solidFill>
              <a:schemeClr val="accent6"/>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600" b="1" dirty="0">
                <a:solidFill>
                  <a:prstClr val="black"/>
                </a:solidFill>
              </a:rPr>
              <a:t>WHAT I DON’T WANT</a:t>
            </a:r>
          </a:p>
          <a:p>
            <a:pPr algn="ctr">
              <a:defRPr/>
            </a:pPr>
            <a:r>
              <a:rPr lang="en-US" sz="1600" dirty="0">
                <a:solidFill>
                  <a:prstClr val="black"/>
                </a:solidFill>
              </a:rPr>
              <a:t>Poverty/No Money</a:t>
            </a:r>
          </a:p>
          <a:p>
            <a:pPr algn="ctr">
              <a:defRPr/>
            </a:pPr>
            <a:r>
              <a:rPr lang="en-US" sz="1600" dirty="0">
                <a:solidFill>
                  <a:prstClr val="black"/>
                </a:solidFill>
              </a:rPr>
              <a:t>Poor Health  Diabetes</a:t>
            </a:r>
          </a:p>
          <a:p>
            <a:pPr algn="ctr">
              <a:defRPr/>
            </a:pPr>
            <a:r>
              <a:rPr lang="en-US" sz="1600" dirty="0">
                <a:solidFill>
                  <a:prstClr val="black"/>
                </a:solidFill>
              </a:rPr>
              <a:t>Heart Disease Guardian </a:t>
            </a:r>
          </a:p>
          <a:p>
            <a:pPr algn="ctr">
              <a:defRPr/>
            </a:pPr>
            <a:r>
              <a:rPr lang="en-US" sz="1600" dirty="0">
                <a:solidFill>
                  <a:prstClr val="black"/>
                </a:solidFill>
              </a:rPr>
              <a:t>Isolated/Segregated</a:t>
            </a:r>
          </a:p>
          <a:p>
            <a:pPr algn="ctr">
              <a:defRPr/>
            </a:pPr>
            <a:r>
              <a:rPr lang="en-US" sz="1600" dirty="0">
                <a:solidFill>
                  <a:prstClr val="black"/>
                </a:solidFill>
              </a:rPr>
              <a:t>Institution/group home</a:t>
            </a:r>
          </a:p>
          <a:p>
            <a:pPr algn="ctr">
              <a:defRPr/>
            </a:pPr>
            <a:r>
              <a:rPr lang="en-US" sz="1600" dirty="0">
                <a:solidFill>
                  <a:prstClr val="black"/>
                </a:solidFill>
              </a:rPr>
              <a:t>Treated Differently</a:t>
            </a:r>
          </a:p>
        </p:txBody>
      </p:sp>
      <p:cxnSp>
        <p:nvCxnSpPr>
          <p:cNvPr id="14" name="Straight Arrow Connector 13">
            <a:extLst>
              <a:ext uri="{FF2B5EF4-FFF2-40B4-BE49-F238E27FC236}">
                <a16:creationId xmlns:a16="http://schemas.microsoft.com/office/drawing/2014/main" id="{C4C15CAC-C793-499A-AC7E-9B333BE1F4A2}"/>
              </a:ext>
            </a:extLst>
          </p:cNvPr>
          <p:cNvCxnSpPr/>
          <p:nvPr/>
        </p:nvCxnSpPr>
        <p:spPr>
          <a:xfrm>
            <a:off x="4358102" y="4927599"/>
            <a:ext cx="1958975" cy="769937"/>
          </a:xfrm>
          <a:prstGeom prst="straightConnector1">
            <a:avLst/>
          </a:prstGeom>
          <a:ln w="57150" cmpd="sng">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434A253-3CE9-49F9-B8C7-D44387448B0D}"/>
              </a:ext>
            </a:extLst>
          </p:cNvPr>
          <p:cNvCxnSpPr/>
          <p:nvPr/>
        </p:nvCxnSpPr>
        <p:spPr>
          <a:xfrm flipV="1">
            <a:off x="5949951" y="4059238"/>
            <a:ext cx="73025" cy="12620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grpSp>
        <p:nvGrpSpPr>
          <p:cNvPr id="17" name="Group 7">
            <a:extLst>
              <a:ext uri="{FF2B5EF4-FFF2-40B4-BE49-F238E27FC236}">
                <a16:creationId xmlns:a16="http://schemas.microsoft.com/office/drawing/2014/main" id="{0E9F3DA2-D14C-48DA-B28F-AB96330C7131}"/>
              </a:ext>
            </a:extLst>
          </p:cNvPr>
          <p:cNvGrpSpPr>
            <a:grpSpLocks/>
          </p:cNvGrpSpPr>
          <p:nvPr/>
        </p:nvGrpSpPr>
        <p:grpSpPr bwMode="auto">
          <a:xfrm>
            <a:off x="1003301" y="1593058"/>
            <a:ext cx="3298825" cy="2355850"/>
            <a:chOff x="0" y="-17990"/>
            <a:chExt cx="9164574" cy="4574878"/>
          </a:xfrm>
        </p:grpSpPr>
        <p:pic>
          <p:nvPicPr>
            <p:cNvPr id="18" name="Picture 11" descr="Ben tat4.jpg">
              <a:extLst>
                <a:ext uri="{FF2B5EF4-FFF2-40B4-BE49-F238E27FC236}">
                  <a16:creationId xmlns:a16="http://schemas.microsoft.com/office/drawing/2014/main" id="{10AB199F-F9FA-47F7-9FE2-D082167B13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1" y="-17990"/>
              <a:ext cx="4744973" cy="457487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2" descr="Ben tat2.jpg">
              <a:extLst>
                <a:ext uri="{FF2B5EF4-FFF2-40B4-BE49-F238E27FC236}">
                  <a16:creationId xmlns:a16="http://schemas.microsoft.com/office/drawing/2014/main" id="{2FA701B3-5702-42F9-B2B2-C61E9E6567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17990"/>
              <a:ext cx="4419601" cy="457386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0" name="TextBox 12">
            <a:extLst>
              <a:ext uri="{FF2B5EF4-FFF2-40B4-BE49-F238E27FC236}">
                <a16:creationId xmlns:a16="http://schemas.microsoft.com/office/drawing/2014/main" id="{F2DBD2C1-E1A0-4123-81AC-A25A9467190F}"/>
              </a:ext>
            </a:extLst>
          </p:cNvPr>
          <p:cNvSpPr txBox="1">
            <a:spLocks noChangeArrowheads="1"/>
          </p:cNvSpPr>
          <p:nvPr/>
        </p:nvSpPr>
        <p:spPr bwMode="auto">
          <a:xfrm rot="-1600759">
            <a:off x="2347913" y="4250017"/>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x-none" dirty="0">
                <a:solidFill>
                  <a:srgbClr val="000000"/>
                </a:solidFill>
              </a:rPr>
              <a:t>Trajectory Towards Life Outcomes</a:t>
            </a:r>
          </a:p>
        </p:txBody>
      </p:sp>
      <p:sp>
        <p:nvSpPr>
          <p:cNvPr id="22" name="TextBox 14">
            <a:extLst>
              <a:ext uri="{FF2B5EF4-FFF2-40B4-BE49-F238E27FC236}">
                <a16:creationId xmlns:a16="http://schemas.microsoft.com/office/drawing/2014/main" id="{3353094C-6306-4E37-987B-37314BCDB5F9}"/>
              </a:ext>
            </a:extLst>
          </p:cNvPr>
          <p:cNvSpPr txBox="1">
            <a:spLocks noChangeArrowheads="1"/>
          </p:cNvSpPr>
          <p:nvPr/>
        </p:nvSpPr>
        <p:spPr bwMode="auto">
          <a:xfrm rot="1289964">
            <a:off x="3973513" y="5264835"/>
            <a:ext cx="2081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x-none" dirty="0">
                <a:solidFill>
                  <a:srgbClr val="000000"/>
                </a:solidFill>
              </a:rPr>
              <a:t>Trajectory towards things unwanted</a:t>
            </a:r>
          </a:p>
        </p:txBody>
      </p:sp>
      <p:pic>
        <p:nvPicPr>
          <p:cNvPr id="15" name="Picture 14">
            <a:extLst>
              <a:ext uri="{FF2B5EF4-FFF2-40B4-BE49-F238E27FC236}">
                <a16:creationId xmlns:a16="http://schemas.microsoft.com/office/drawing/2014/main" id="{3A8398CF-F449-427A-B645-DA9DC8D1C633}"/>
              </a:ext>
            </a:extLst>
          </p:cNvPr>
          <p:cNvPicPr>
            <a:picLocks noChangeAspect="1"/>
          </p:cNvPicPr>
          <p:nvPr/>
        </p:nvPicPr>
        <p:blipFill rotWithShape="1">
          <a:blip r:embed="rId4">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1127652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Life Experiences = Life Domains</a:t>
            </a:r>
          </a:p>
        </p:txBody>
      </p:sp>
      <p:pic>
        <p:nvPicPr>
          <p:cNvPr id="32" name="Picture 29">
            <a:extLst>
              <a:ext uri="{FF2B5EF4-FFF2-40B4-BE49-F238E27FC236}">
                <a16:creationId xmlns:a16="http://schemas.microsoft.com/office/drawing/2014/main" id="{20CB4F35-5D6D-4916-A92E-390AFA2D9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717" y="4162663"/>
            <a:ext cx="1578256" cy="20181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3" name="Rectangle 70">
            <a:extLst>
              <a:ext uri="{FF2B5EF4-FFF2-40B4-BE49-F238E27FC236}">
                <a16:creationId xmlns:a16="http://schemas.microsoft.com/office/drawing/2014/main" id="{984AAE47-7335-4003-8034-B5FA2498F7AE}"/>
              </a:ext>
            </a:extLst>
          </p:cNvPr>
          <p:cNvSpPr>
            <a:spLocks noChangeArrowheads="1"/>
          </p:cNvSpPr>
          <p:nvPr/>
        </p:nvSpPr>
        <p:spPr bwMode="auto">
          <a:xfrm>
            <a:off x="5216681" y="1443651"/>
            <a:ext cx="25994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ts val="600"/>
              </a:spcAft>
            </a:pPr>
            <a:r>
              <a:rPr lang="en-US" altLang="x-none" dirty="0">
                <a:solidFill>
                  <a:srgbClr val="000000"/>
                </a:solidFill>
              </a:rPr>
              <a:t>Chores and allowance</a:t>
            </a:r>
            <a:r>
              <a:rPr lang="en-US" altLang="x-none" i="1" dirty="0">
                <a:solidFill>
                  <a:srgbClr val="000000"/>
                </a:solidFill>
              </a:rPr>
              <a:t>   </a:t>
            </a:r>
          </a:p>
        </p:txBody>
      </p:sp>
      <p:sp>
        <p:nvSpPr>
          <p:cNvPr id="34" name="TextBox 31">
            <a:extLst>
              <a:ext uri="{FF2B5EF4-FFF2-40B4-BE49-F238E27FC236}">
                <a16:creationId xmlns:a16="http://schemas.microsoft.com/office/drawing/2014/main" id="{7C0DA1B4-A0B0-4F80-89B5-499B1D065983}"/>
              </a:ext>
            </a:extLst>
          </p:cNvPr>
          <p:cNvSpPr txBox="1">
            <a:spLocks noChangeArrowheads="1"/>
          </p:cNvSpPr>
          <p:nvPr/>
        </p:nvSpPr>
        <p:spPr bwMode="auto">
          <a:xfrm>
            <a:off x="5049231" y="4882486"/>
            <a:ext cx="2934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ct val="0"/>
              </a:spcAft>
            </a:pPr>
            <a:r>
              <a:rPr lang="en-US" altLang="x-none" dirty="0">
                <a:solidFill>
                  <a:srgbClr val="000000"/>
                </a:solidFill>
              </a:rPr>
              <a:t>Scouts, 4H, faith groups</a:t>
            </a:r>
            <a:endParaRPr lang="en-US" altLang="x-none" dirty="0">
              <a:solidFill>
                <a:prstClr val="black"/>
              </a:solidFill>
            </a:endParaRPr>
          </a:p>
        </p:txBody>
      </p:sp>
      <p:sp>
        <p:nvSpPr>
          <p:cNvPr id="35" name="TextBox 32">
            <a:extLst>
              <a:ext uri="{FF2B5EF4-FFF2-40B4-BE49-F238E27FC236}">
                <a16:creationId xmlns:a16="http://schemas.microsoft.com/office/drawing/2014/main" id="{8927F416-3638-4506-81E7-99F6A7F2905C}"/>
              </a:ext>
            </a:extLst>
          </p:cNvPr>
          <p:cNvSpPr txBox="1">
            <a:spLocks noChangeArrowheads="1"/>
          </p:cNvSpPr>
          <p:nvPr/>
        </p:nvSpPr>
        <p:spPr bwMode="auto">
          <a:xfrm>
            <a:off x="6389218" y="3945759"/>
            <a:ext cx="34586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ct val="0"/>
              </a:spcAft>
            </a:pPr>
            <a:r>
              <a:rPr lang="en-US" altLang="x-none" i="1" dirty="0">
                <a:solidFill>
                  <a:srgbClr val="000000"/>
                </a:solidFill>
              </a:rPr>
              <a:t>Playing sports or an instrument</a:t>
            </a:r>
            <a:endParaRPr lang="en-US" altLang="x-none" dirty="0">
              <a:solidFill>
                <a:prstClr val="black"/>
              </a:solidFill>
            </a:endParaRPr>
          </a:p>
        </p:txBody>
      </p:sp>
      <p:sp>
        <p:nvSpPr>
          <p:cNvPr id="36" name="TextBox 33">
            <a:extLst>
              <a:ext uri="{FF2B5EF4-FFF2-40B4-BE49-F238E27FC236}">
                <a16:creationId xmlns:a16="http://schemas.microsoft.com/office/drawing/2014/main" id="{A684661A-5494-45DA-96D5-A307493DD9EB}"/>
              </a:ext>
            </a:extLst>
          </p:cNvPr>
          <p:cNvSpPr txBox="1">
            <a:spLocks noChangeArrowheads="1"/>
          </p:cNvSpPr>
          <p:nvPr/>
        </p:nvSpPr>
        <p:spPr bwMode="auto">
          <a:xfrm>
            <a:off x="9878921" y="1607136"/>
            <a:ext cx="2196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ct val="0"/>
              </a:spcAft>
            </a:pPr>
            <a:r>
              <a:rPr lang="en-US" altLang="x-none" i="1" dirty="0">
                <a:solidFill>
                  <a:srgbClr val="000000"/>
                </a:solidFill>
              </a:rPr>
              <a:t>Making Mistakes</a:t>
            </a:r>
            <a:endParaRPr lang="en-US" altLang="x-none" dirty="0">
              <a:solidFill>
                <a:prstClr val="black"/>
              </a:solidFill>
            </a:endParaRPr>
          </a:p>
        </p:txBody>
      </p:sp>
      <p:sp>
        <p:nvSpPr>
          <p:cNvPr id="37" name="TextBox 34">
            <a:extLst>
              <a:ext uri="{FF2B5EF4-FFF2-40B4-BE49-F238E27FC236}">
                <a16:creationId xmlns:a16="http://schemas.microsoft.com/office/drawing/2014/main" id="{047FE896-743B-488E-B349-785978A2AEC7}"/>
              </a:ext>
            </a:extLst>
          </p:cNvPr>
          <p:cNvSpPr txBox="1">
            <a:spLocks noChangeArrowheads="1"/>
          </p:cNvSpPr>
          <p:nvPr/>
        </p:nvSpPr>
        <p:spPr bwMode="auto">
          <a:xfrm>
            <a:off x="1160072" y="3806413"/>
            <a:ext cx="22904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ct val="0"/>
              </a:spcAft>
            </a:pPr>
            <a:r>
              <a:rPr lang="en-US" altLang="x-none" dirty="0">
                <a:solidFill>
                  <a:srgbClr val="000000"/>
                </a:solidFill>
              </a:rPr>
              <a:t>Learning to say “no”</a:t>
            </a:r>
            <a:endParaRPr lang="en-US" altLang="x-none" dirty="0">
              <a:solidFill>
                <a:prstClr val="black"/>
              </a:solidFill>
            </a:endParaRPr>
          </a:p>
        </p:txBody>
      </p:sp>
      <p:sp>
        <p:nvSpPr>
          <p:cNvPr id="38" name="TextBox 35">
            <a:extLst>
              <a:ext uri="{FF2B5EF4-FFF2-40B4-BE49-F238E27FC236}">
                <a16:creationId xmlns:a16="http://schemas.microsoft.com/office/drawing/2014/main" id="{B549741D-DCE0-4143-A307-D8F96CB01E95}"/>
              </a:ext>
            </a:extLst>
          </p:cNvPr>
          <p:cNvSpPr txBox="1">
            <a:spLocks noChangeArrowheads="1"/>
          </p:cNvSpPr>
          <p:nvPr/>
        </p:nvSpPr>
        <p:spPr bwMode="auto">
          <a:xfrm>
            <a:off x="1879627" y="2887977"/>
            <a:ext cx="3091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ct val="0"/>
              </a:spcAft>
            </a:pPr>
            <a:r>
              <a:rPr lang="en-US" altLang="x-none" i="1" dirty="0">
                <a:solidFill>
                  <a:srgbClr val="000000"/>
                </a:solidFill>
              </a:rPr>
              <a:t>Birthday parties with friends </a:t>
            </a:r>
            <a:endParaRPr lang="en-US" altLang="x-none" dirty="0">
              <a:solidFill>
                <a:prstClr val="black"/>
              </a:solidFill>
            </a:endParaRPr>
          </a:p>
        </p:txBody>
      </p:sp>
      <p:sp>
        <p:nvSpPr>
          <p:cNvPr id="39" name="TextBox 38">
            <a:extLst>
              <a:ext uri="{FF2B5EF4-FFF2-40B4-BE49-F238E27FC236}">
                <a16:creationId xmlns:a16="http://schemas.microsoft.com/office/drawing/2014/main" id="{33CF91FF-CC2E-41C7-8BDC-724D684B711F}"/>
              </a:ext>
            </a:extLst>
          </p:cNvPr>
          <p:cNvSpPr txBox="1">
            <a:spLocks noChangeArrowheads="1"/>
          </p:cNvSpPr>
          <p:nvPr/>
        </p:nvSpPr>
        <p:spPr bwMode="auto">
          <a:xfrm>
            <a:off x="7945268" y="3120054"/>
            <a:ext cx="29727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ct val="0"/>
              </a:spcAft>
            </a:pPr>
            <a:r>
              <a:rPr lang="en-US" altLang="x-none" i="1" dirty="0">
                <a:solidFill>
                  <a:srgbClr val="000000"/>
                </a:solidFill>
              </a:rPr>
              <a:t>Summer jobs, babysitting </a:t>
            </a:r>
            <a:endParaRPr lang="en-US" altLang="x-none" dirty="0">
              <a:solidFill>
                <a:prstClr val="black"/>
              </a:solidFill>
            </a:endParaRPr>
          </a:p>
        </p:txBody>
      </p:sp>
      <p:sp>
        <p:nvSpPr>
          <p:cNvPr id="40" name="TextBox 39">
            <a:extLst>
              <a:ext uri="{FF2B5EF4-FFF2-40B4-BE49-F238E27FC236}">
                <a16:creationId xmlns:a16="http://schemas.microsoft.com/office/drawing/2014/main" id="{8D45FB77-6CD8-49E9-8629-8F16E029DC5D}"/>
              </a:ext>
            </a:extLst>
          </p:cNvPr>
          <p:cNvSpPr txBox="1">
            <a:spLocks noChangeArrowheads="1"/>
          </p:cNvSpPr>
          <p:nvPr/>
        </p:nvSpPr>
        <p:spPr bwMode="auto">
          <a:xfrm>
            <a:off x="4192464" y="5782631"/>
            <a:ext cx="62273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ct val="0"/>
              </a:spcAft>
            </a:pPr>
            <a:r>
              <a:rPr lang="en-US" altLang="x-none" sz="2000" b="1" i="1" dirty="0">
                <a:solidFill>
                  <a:srgbClr val="000000"/>
                </a:solidFill>
              </a:rPr>
              <a:t>CtLC Life Experiences Booklet and Quick Guides</a:t>
            </a:r>
            <a:endParaRPr lang="en-US" altLang="x-none" sz="2000" b="1" i="1" dirty="0">
              <a:solidFill>
                <a:prstClr val="black"/>
              </a:solidFill>
            </a:endParaRPr>
          </a:p>
        </p:txBody>
      </p:sp>
      <p:sp>
        <p:nvSpPr>
          <p:cNvPr id="41" name="TextBox 2">
            <a:extLst>
              <a:ext uri="{FF2B5EF4-FFF2-40B4-BE49-F238E27FC236}">
                <a16:creationId xmlns:a16="http://schemas.microsoft.com/office/drawing/2014/main" id="{20801D55-D78D-43F3-831E-9166A7A12164}"/>
              </a:ext>
            </a:extLst>
          </p:cNvPr>
          <p:cNvSpPr txBox="1">
            <a:spLocks noChangeArrowheads="1"/>
          </p:cNvSpPr>
          <p:nvPr/>
        </p:nvSpPr>
        <p:spPr bwMode="auto">
          <a:xfrm>
            <a:off x="3459163" y="2166778"/>
            <a:ext cx="2340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ct val="0"/>
              </a:spcAft>
            </a:pPr>
            <a:r>
              <a:rPr lang="en-US" altLang="x-none" dirty="0">
                <a:solidFill>
                  <a:prstClr val="black"/>
                </a:solidFill>
              </a:rPr>
              <a:t>Dating &amp; Heartaches</a:t>
            </a:r>
          </a:p>
        </p:txBody>
      </p:sp>
      <p:grpSp>
        <p:nvGrpSpPr>
          <p:cNvPr id="17" name="Group 16">
            <a:extLst>
              <a:ext uri="{FF2B5EF4-FFF2-40B4-BE49-F238E27FC236}">
                <a16:creationId xmlns:a16="http://schemas.microsoft.com/office/drawing/2014/main" id="{30EEDEA0-7006-4829-8BDB-4C6C4C407CB9}"/>
              </a:ext>
            </a:extLst>
          </p:cNvPr>
          <p:cNvGrpSpPr/>
          <p:nvPr/>
        </p:nvGrpSpPr>
        <p:grpSpPr>
          <a:xfrm>
            <a:off x="2178151" y="1330090"/>
            <a:ext cx="7417063" cy="4720181"/>
            <a:chOff x="2178151" y="1330090"/>
            <a:chExt cx="7417063" cy="4720181"/>
          </a:xfrm>
        </p:grpSpPr>
        <p:cxnSp>
          <p:nvCxnSpPr>
            <p:cNvPr id="29" name="Straight Arrow Connector 29">
              <a:extLst>
                <a:ext uri="{FF2B5EF4-FFF2-40B4-BE49-F238E27FC236}">
                  <a16:creationId xmlns:a16="http://schemas.microsoft.com/office/drawing/2014/main" id="{03C55705-5D6F-4CDF-A4EC-F5D07CA144DF}"/>
                </a:ext>
              </a:extLst>
            </p:cNvPr>
            <p:cNvCxnSpPr>
              <a:cxnSpLocks noChangeShapeType="1"/>
            </p:cNvCxnSpPr>
            <p:nvPr/>
          </p:nvCxnSpPr>
          <p:spPr bwMode="auto">
            <a:xfrm flipV="1">
              <a:off x="2639252" y="2205139"/>
              <a:ext cx="6955962" cy="3845132"/>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3" name="Picture 2" descr="Icon&#10;&#10;Description automatically generated">
              <a:extLst>
                <a:ext uri="{FF2B5EF4-FFF2-40B4-BE49-F238E27FC236}">
                  <a16:creationId xmlns:a16="http://schemas.microsoft.com/office/drawing/2014/main" id="{5C2D0CAD-7DBE-4681-ACCA-00EB43864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1501" y="2843056"/>
              <a:ext cx="891411" cy="891411"/>
            </a:xfrm>
            <a:prstGeom prst="rect">
              <a:avLst/>
            </a:prstGeom>
          </p:spPr>
        </p:pic>
        <p:pic>
          <p:nvPicPr>
            <p:cNvPr id="5" name="Picture 4" descr="Icon&#10;&#10;Description automatically generated">
              <a:extLst>
                <a:ext uri="{FF2B5EF4-FFF2-40B4-BE49-F238E27FC236}">
                  <a16:creationId xmlns:a16="http://schemas.microsoft.com/office/drawing/2014/main" id="{0EAA3D4A-C4E1-45B5-A1AF-99254A66AB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6204" y="1330090"/>
              <a:ext cx="891411" cy="891411"/>
            </a:xfrm>
            <a:prstGeom prst="rect">
              <a:avLst/>
            </a:prstGeom>
          </p:spPr>
        </p:pic>
        <p:pic>
          <p:nvPicPr>
            <p:cNvPr id="8" name="Picture 7">
              <a:extLst>
                <a:ext uri="{FF2B5EF4-FFF2-40B4-BE49-F238E27FC236}">
                  <a16:creationId xmlns:a16="http://schemas.microsoft.com/office/drawing/2014/main" id="{225ED716-A3DC-45D0-A980-D2189E1D0B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6313" y="4243540"/>
              <a:ext cx="891411" cy="891411"/>
            </a:xfrm>
            <a:prstGeom prst="rect">
              <a:avLst/>
            </a:prstGeom>
          </p:spPr>
        </p:pic>
        <p:pic>
          <p:nvPicPr>
            <p:cNvPr id="11" name="Picture 10" descr="Icon&#10;&#10;Description automatically generated">
              <a:extLst>
                <a:ext uri="{FF2B5EF4-FFF2-40B4-BE49-F238E27FC236}">
                  <a16:creationId xmlns:a16="http://schemas.microsoft.com/office/drawing/2014/main" id="{5B912E60-7C57-49EF-8D61-49C6ABDD2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8151" y="4742711"/>
              <a:ext cx="891411" cy="891411"/>
            </a:xfrm>
            <a:prstGeom prst="rect">
              <a:avLst/>
            </a:prstGeom>
          </p:spPr>
        </p:pic>
        <p:pic>
          <p:nvPicPr>
            <p:cNvPr id="13" name="Picture 12">
              <a:extLst>
                <a:ext uri="{FF2B5EF4-FFF2-40B4-BE49-F238E27FC236}">
                  <a16:creationId xmlns:a16="http://schemas.microsoft.com/office/drawing/2014/main" id="{78F29346-E4EA-4873-ABFC-7F03B35E46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2014" y="3777233"/>
              <a:ext cx="891411" cy="891411"/>
            </a:xfrm>
            <a:prstGeom prst="rect">
              <a:avLst/>
            </a:prstGeom>
          </p:spPr>
        </p:pic>
        <p:pic>
          <p:nvPicPr>
            <p:cNvPr id="16" name="Picture 15">
              <a:extLst>
                <a:ext uri="{FF2B5EF4-FFF2-40B4-BE49-F238E27FC236}">
                  <a16:creationId xmlns:a16="http://schemas.microsoft.com/office/drawing/2014/main" id="{BA1F154D-7834-4C80-A0A4-35E51A6093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2224" y="3315099"/>
              <a:ext cx="891411" cy="891411"/>
            </a:xfrm>
            <a:prstGeom prst="rect">
              <a:avLst/>
            </a:prstGeom>
          </p:spPr>
        </p:pic>
        <p:pic>
          <p:nvPicPr>
            <p:cNvPr id="42" name="Picture 41" descr="Icon&#10;&#10;Description automatically generated">
              <a:extLst>
                <a:ext uri="{FF2B5EF4-FFF2-40B4-BE49-F238E27FC236}">
                  <a16:creationId xmlns:a16="http://schemas.microsoft.com/office/drawing/2014/main" id="{181EFA12-5CD7-44E1-A904-B8F0CA78E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778" y="2316096"/>
              <a:ext cx="891411" cy="891411"/>
            </a:xfrm>
            <a:prstGeom prst="rect">
              <a:avLst/>
            </a:prstGeom>
          </p:spPr>
        </p:pic>
        <p:pic>
          <p:nvPicPr>
            <p:cNvPr id="43" name="Picture 42" descr="Icon&#10;&#10;Description automatically generated">
              <a:extLst>
                <a:ext uri="{FF2B5EF4-FFF2-40B4-BE49-F238E27FC236}">
                  <a16:creationId xmlns:a16="http://schemas.microsoft.com/office/drawing/2014/main" id="{DDF86CE7-9832-46D1-B0AA-7AD85777E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5178" y="1818113"/>
              <a:ext cx="891411" cy="891411"/>
            </a:xfrm>
            <a:prstGeom prst="rect">
              <a:avLst/>
            </a:prstGeom>
          </p:spPr>
        </p:pic>
      </p:grpSp>
      <p:pic>
        <p:nvPicPr>
          <p:cNvPr id="44" name="Picture 43">
            <a:extLst>
              <a:ext uri="{FF2B5EF4-FFF2-40B4-BE49-F238E27FC236}">
                <a16:creationId xmlns:a16="http://schemas.microsoft.com/office/drawing/2014/main" id="{22F7659F-AAF9-48DF-9324-1F6CFA8C6591}"/>
              </a:ext>
            </a:extLst>
          </p:cNvPr>
          <p:cNvPicPr>
            <a:picLocks noChangeAspect="1"/>
          </p:cNvPicPr>
          <p:nvPr/>
        </p:nvPicPr>
        <p:blipFill rotWithShape="1">
          <a:blip r:embed="rId9">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1758194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418346" y="133412"/>
            <a:ext cx="11566446" cy="1325563"/>
          </a:xfrm>
        </p:spPr>
        <p:txBody>
          <a:bodyPr>
            <a:normAutofit/>
          </a:bodyPr>
          <a:lstStyle/>
          <a:p>
            <a:r>
              <a:rPr lang="en-US" sz="4000" dirty="0">
                <a:solidFill>
                  <a:schemeClr val="accent2"/>
                </a:solidFill>
              </a:rPr>
              <a:t>Life Experiences = Life Outcomes = Good Life</a:t>
            </a:r>
          </a:p>
        </p:txBody>
      </p:sp>
      <p:sp>
        <p:nvSpPr>
          <p:cNvPr id="42" name="Cloud 41">
            <a:extLst>
              <a:ext uri="{FF2B5EF4-FFF2-40B4-BE49-F238E27FC236}">
                <a16:creationId xmlns:a16="http://schemas.microsoft.com/office/drawing/2014/main" id="{09E4CD62-4A10-40ED-82BD-E9D847B44EA6}"/>
              </a:ext>
            </a:extLst>
          </p:cNvPr>
          <p:cNvSpPr/>
          <p:nvPr/>
        </p:nvSpPr>
        <p:spPr>
          <a:xfrm rot="625431">
            <a:off x="2187852" y="1173349"/>
            <a:ext cx="7816295" cy="5018972"/>
          </a:xfrm>
          <a:prstGeom prst="cloud">
            <a:avLst/>
          </a:prstGeom>
          <a:solidFill>
            <a:srgbClr val="59C6D5"/>
          </a:solidFill>
          <a:ln>
            <a:solidFill>
              <a:schemeClr val="tx2"/>
            </a:solidFill>
          </a:ln>
        </p:spPr>
        <p:style>
          <a:lnRef idx="1">
            <a:schemeClr val="accent5"/>
          </a:lnRef>
          <a:fillRef idx="2">
            <a:schemeClr val="accent5"/>
          </a:fillRef>
          <a:effectRef idx="1">
            <a:schemeClr val="accent5"/>
          </a:effectRef>
          <a:fontRef idx="minor">
            <a:schemeClr val="dk1"/>
          </a:fontRef>
        </p:style>
        <p:txBody>
          <a:bodyPr anchor="ctr"/>
          <a:lstStyle/>
          <a:p>
            <a:pPr algn="ctr"/>
            <a:endParaRPr lang="en-US" sz="1600" b="1" dirty="0">
              <a:solidFill>
                <a:prstClr val="black"/>
              </a:solidFill>
            </a:endParaRPr>
          </a:p>
          <a:p>
            <a:pPr algn="ctr"/>
            <a:endParaRPr lang="en-US" sz="1600" b="1" dirty="0">
              <a:solidFill>
                <a:prstClr val="black"/>
              </a:solidFill>
            </a:endParaRPr>
          </a:p>
        </p:txBody>
      </p:sp>
      <p:graphicFrame>
        <p:nvGraphicFramePr>
          <p:cNvPr id="43" name="Content Placeholder 3">
            <a:extLst>
              <a:ext uri="{FF2B5EF4-FFF2-40B4-BE49-F238E27FC236}">
                <a16:creationId xmlns:a16="http://schemas.microsoft.com/office/drawing/2014/main" id="{4F5E6401-B53F-4C89-8EDB-8FA78BBF80E5}"/>
              </a:ext>
            </a:extLst>
          </p:cNvPr>
          <p:cNvGraphicFramePr>
            <a:graphicFrameLocks noGrp="1"/>
          </p:cNvGraphicFramePr>
          <p:nvPr>
            <p:ph idx="1"/>
            <p:extLst>
              <p:ext uri="{D42A27DB-BD31-4B8C-83A1-F6EECF244321}">
                <p14:modId xmlns:p14="http://schemas.microsoft.com/office/powerpoint/2010/main" val="759709388"/>
              </p:ext>
            </p:extLst>
          </p:nvPr>
        </p:nvGraphicFramePr>
        <p:xfrm>
          <a:off x="3083257" y="1960451"/>
          <a:ext cx="6500581" cy="3507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4" name="TextBox 43">
            <a:extLst>
              <a:ext uri="{FF2B5EF4-FFF2-40B4-BE49-F238E27FC236}">
                <a16:creationId xmlns:a16="http://schemas.microsoft.com/office/drawing/2014/main" id="{34C0D8C4-79A2-41CD-AB91-E0CF30CD7CD9}"/>
              </a:ext>
            </a:extLst>
          </p:cNvPr>
          <p:cNvSpPr txBox="1"/>
          <p:nvPr/>
        </p:nvSpPr>
        <p:spPr>
          <a:xfrm>
            <a:off x="8117194" y="3944537"/>
            <a:ext cx="1838325" cy="412750"/>
          </a:xfrm>
          <a:prstGeom prst="rect">
            <a:avLst/>
          </a:prstGeom>
          <a:noFill/>
        </p:spPr>
        <p:txBody>
          <a:bodyPr>
            <a:spAutoFit/>
          </a:bodyPr>
          <a:lstStyle/>
          <a:p>
            <a:pPr algn="ctr" defTabSz="914400" eaLnBrk="0" fontAlgn="base" hangingPunct="0">
              <a:spcBef>
                <a:spcPct val="0"/>
              </a:spcBef>
              <a:spcAft>
                <a:spcPct val="0"/>
              </a:spcAft>
              <a:defRPr/>
            </a:pPr>
            <a:r>
              <a:rPr lang="en-US" sz="2087" b="1" dirty="0">
                <a:solidFill>
                  <a:prstClr val="black"/>
                </a:solidFill>
                <a:latin typeface="Arial" charset="0"/>
              </a:rPr>
              <a:t>Experiences</a:t>
            </a:r>
          </a:p>
        </p:txBody>
      </p:sp>
      <p:sp>
        <p:nvSpPr>
          <p:cNvPr id="45" name="TextBox 44">
            <a:extLst>
              <a:ext uri="{FF2B5EF4-FFF2-40B4-BE49-F238E27FC236}">
                <a16:creationId xmlns:a16="http://schemas.microsoft.com/office/drawing/2014/main" id="{41278330-A26D-4893-AFED-19C9E994726B}"/>
              </a:ext>
            </a:extLst>
          </p:cNvPr>
          <p:cNvSpPr txBox="1"/>
          <p:nvPr/>
        </p:nvSpPr>
        <p:spPr>
          <a:xfrm>
            <a:off x="7466014" y="2076450"/>
            <a:ext cx="1970087" cy="412750"/>
          </a:xfrm>
          <a:prstGeom prst="rect">
            <a:avLst/>
          </a:prstGeom>
          <a:noFill/>
        </p:spPr>
        <p:txBody>
          <a:bodyPr>
            <a:spAutoFit/>
          </a:bodyPr>
          <a:lstStyle/>
          <a:p>
            <a:pPr algn="ctr" defTabSz="914400" eaLnBrk="0" fontAlgn="base" hangingPunct="0">
              <a:spcBef>
                <a:spcPct val="0"/>
              </a:spcBef>
              <a:spcAft>
                <a:spcPct val="0"/>
              </a:spcAft>
              <a:defRPr/>
            </a:pPr>
            <a:r>
              <a:rPr lang="en-US" sz="2087" b="1" dirty="0">
                <a:solidFill>
                  <a:prstClr val="black"/>
                </a:solidFill>
                <a:latin typeface="Arial" charset="0"/>
              </a:rPr>
              <a:t>Expectations</a:t>
            </a:r>
          </a:p>
        </p:txBody>
      </p:sp>
      <p:sp>
        <p:nvSpPr>
          <p:cNvPr id="46" name="TextBox 45">
            <a:extLst>
              <a:ext uri="{FF2B5EF4-FFF2-40B4-BE49-F238E27FC236}">
                <a16:creationId xmlns:a16="http://schemas.microsoft.com/office/drawing/2014/main" id="{BB90ED23-1334-42E4-B8A3-31785EE2B761}"/>
              </a:ext>
            </a:extLst>
          </p:cNvPr>
          <p:cNvSpPr txBox="1"/>
          <p:nvPr/>
        </p:nvSpPr>
        <p:spPr>
          <a:xfrm>
            <a:off x="2608162" y="4221486"/>
            <a:ext cx="1931988" cy="412750"/>
          </a:xfrm>
          <a:prstGeom prst="rect">
            <a:avLst/>
          </a:prstGeom>
          <a:noFill/>
        </p:spPr>
        <p:txBody>
          <a:bodyPr>
            <a:spAutoFit/>
          </a:bodyPr>
          <a:lstStyle/>
          <a:p>
            <a:pPr defTabSz="914400" eaLnBrk="0" fontAlgn="base" hangingPunct="0">
              <a:spcBef>
                <a:spcPct val="0"/>
              </a:spcBef>
              <a:spcAft>
                <a:spcPct val="0"/>
              </a:spcAft>
              <a:defRPr/>
            </a:pPr>
            <a:r>
              <a:rPr lang="en-US" sz="2087" b="1" dirty="0">
                <a:solidFill>
                  <a:prstClr val="black"/>
                </a:solidFill>
                <a:latin typeface="Arial" charset="0"/>
              </a:rPr>
              <a:t>Opportunities</a:t>
            </a:r>
          </a:p>
        </p:txBody>
      </p:sp>
      <p:sp>
        <p:nvSpPr>
          <p:cNvPr id="47" name="TextBox 46">
            <a:extLst>
              <a:ext uri="{FF2B5EF4-FFF2-40B4-BE49-F238E27FC236}">
                <a16:creationId xmlns:a16="http://schemas.microsoft.com/office/drawing/2014/main" id="{152B93FA-051E-40F3-A0FD-70254459FBCE}"/>
              </a:ext>
            </a:extLst>
          </p:cNvPr>
          <p:cNvSpPr txBox="1"/>
          <p:nvPr/>
        </p:nvSpPr>
        <p:spPr>
          <a:xfrm>
            <a:off x="5654675" y="1455739"/>
            <a:ext cx="1093788" cy="414337"/>
          </a:xfrm>
          <a:prstGeom prst="rect">
            <a:avLst/>
          </a:prstGeom>
          <a:noFill/>
        </p:spPr>
        <p:txBody>
          <a:bodyPr>
            <a:spAutoFit/>
          </a:bodyPr>
          <a:lstStyle/>
          <a:p>
            <a:pPr algn="ctr" defTabSz="914400" eaLnBrk="0" fontAlgn="base" hangingPunct="0">
              <a:spcBef>
                <a:spcPct val="0"/>
              </a:spcBef>
              <a:spcAft>
                <a:spcPct val="0"/>
              </a:spcAft>
              <a:defRPr/>
            </a:pPr>
            <a:r>
              <a:rPr lang="en-US" sz="2087" b="1" dirty="0">
                <a:solidFill>
                  <a:prstClr val="black"/>
                </a:solidFill>
                <a:latin typeface="Arial" charset="0"/>
              </a:rPr>
              <a:t>Vision</a:t>
            </a:r>
          </a:p>
        </p:txBody>
      </p:sp>
      <p:sp>
        <p:nvSpPr>
          <p:cNvPr id="48" name="TextBox 47">
            <a:extLst>
              <a:ext uri="{FF2B5EF4-FFF2-40B4-BE49-F238E27FC236}">
                <a16:creationId xmlns:a16="http://schemas.microsoft.com/office/drawing/2014/main" id="{9DCED50D-3A88-41DB-B6AB-59FD92141BA0}"/>
              </a:ext>
            </a:extLst>
          </p:cNvPr>
          <p:cNvSpPr txBox="1"/>
          <p:nvPr/>
        </p:nvSpPr>
        <p:spPr>
          <a:xfrm>
            <a:off x="3414714" y="1781176"/>
            <a:ext cx="1838325" cy="735013"/>
          </a:xfrm>
          <a:prstGeom prst="rect">
            <a:avLst/>
          </a:prstGeom>
          <a:noFill/>
        </p:spPr>
        <p:txBody>
          <a:bodyPr>
            <a:spAutoFit/>
          </a:bodyPr>
          <a:lstStyle/>
          <a:p>
            <a:pPr algn="ctr" defTabSz="914400" eaLnBrk="0" fontAlgn="base" hangingPunct="0">
              <a:spcBef>
                <a:spcPct val="0"/>
              </a:spcBef>
              <a:spcAft>
                <a:spcPct val="0"/>
              </a:spcAft>
              <a:defRPr/>
            </a:pPr>
            <a:r>
              <a:rPr lang="en-US" sz="2087" b="1" dirty="0">
                <a:solidFill>
                  <a:prstClr val="black"/>
                </a:solidFill>
                <a:latin typeface="Arial" charset="0"/>
              </a:rPr>
              <a:t>More Possibilities</a:t>
            </a:r>
          </a:p>
        </p:txBody>
      </p:sp>
      <p:pic>
        <p:nvPicPr>
          <p:cNvPr id="12" name="Picture 11">
            <a:extLst>
              <a:ext uri="{FF2B5EF4-FFF2-40B4-BE49-F238E27FC236}">
                <a16:creationId xmlns:a16="http://schemas.microsoft.com/office/drawing/2014/main" id="{26B065DE-1C0B-461D-94A5-528D81618D74}"/>
              </a:ext>
            </a:extLst>
          </p:cNvPr>
          <p:cNvPicPr>
            <a:picLocks noChangeAspect="1"/>
          </p:cNvPicPr>
          <p:nvPr/>
        </p:nvPicPr>
        <p:blipFill rotWithShape="1">
          <a:blip r:embed="rId7">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1880111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How the Story Began: Sarah</a:t>
            </a:r>
          </a:p>
        </p:txBody>
      </p:sp>
      <p:sp>
        <p:nvSpPr>
          <p:cNvPr id="11" name="Content Placeholder 2">
            <a:extLst>
              <a:ext uri="{FF2B5EF4-FFF2-40B4-BE49-F238E27FC236}">
                <a16:creationId xmlns:a16="http://schemas.microsoft.com/office/drawing/2014/main" id="{6D9D6EFD-E90F-4623-B4D2-FD221076466B}"/>
              </a:ext>
            </a:extLst>
          </p:cNvPr>
          <p:cNvSpPr>
            <a:spLocks noGrp="1"/>
          </p:cNvSpPr>
          <p:nvPr>
            <p:ph idx="1"/>
          </p:nvPr>
        </p:nvSpPr>
        <p:spPr>
          <a:xfrm>
            <a:off x="835726" y="1690688"/>
            <a:ext cx="6746235" cy="4247125"/>
          </a:xfrm>
        </p:spPr>
        <p:txBody>
          <a:bodyPr>
            <a:normAutofit fontScale="92500"/>
          </a:bodyPr>
          <a:lstStyle/>
          <a:p>
            <a:pPr marL="0" marR="117475" indent="0">
              <a:lnSpc>
                <a:spcPct val="170000"/>
              </a:lnSpc>
              <a:spcBef>
                <a:spcPts val="0"/>
              </a:spcBef>
              <a:buNone/>
            </a:pPr>
            <a:r>
              <a:rPr lang="en-US" sz="2600" b="1" spc="-10" dirty="0">
                <a:solidFill>
                  <a:schemeClr val="tx2"/>
                </a:solidFill>
                <a:cs typeface="Calibri"/>
              </a:rPr>
              <a:t>How Others Described Sarah:</a:t>
            </a:r>
            <a:endParaRPr lang="en-US" sz="2600" b="1" spc="-5" dirty="0">
              <a:solidFill>
                <a:schemeClr val="tx2"/>
              </a:solidFill>
              <a:cs typeface="Calibri"/>
            </a:endParaRPr>
          </a:p>
          <a:p>
            <a:pPr marR="117475">
              <a:lnSpc>
                <a:spcPct val="170000"/>
              </a:lnSpc>
              <a:spcBef>
                <a:spcPts val="0"/>
              </a:spcBef>
            </a:pPr>
            <a:r>
              <a:rPr lang="en-US" sz="2400" spc="-5" dirty="0">
                <a:solidFill>
                  <a:srgbClr val="231F20"/>
                </a:solidFill>
                <a:cs typeface="Calibri"/>
              </a:rPr>
              <a:t>Cerebral Palsy: “mobility issues”</a:t>
            </a:r>
          </a:p>
          <a:p>
            <a:pPr marR="117475">
              <a:lnSpc>
                <a:spcPct val="170000"/>
              </a:lnSpc>
              <a:spcBef>
                <a:spcPts val="0"/>
              </a:spcBef>
            </a:pPr>
            <a:r>
              <a:rPr lang="en-US" sz="2400" spc="-5" dirty="0">
                <a:solidFill>
                  <a:srgbClr val="231F20"/>
                </a:solidFill>
                <a:cs typeface="Calibri"/>
              </a:rPr>
              <a:t>Moderate Intellectual Disability: “requires significant support”</a:t>
            </a:r>
          </a:p>
          <a:p>
            <a:pPr marR="117475">
              <a:lnSpc>
                <a:spcPct val="170000"/>
              </a:lnSpc>
              <a:spcBef>
                <a:spcPts val="0"/>
              </a:spcBef>
            </a:pPr>
            <a:r>
              <a:rPr lang="en-US" sz="2400" spc="-5" dirty="0">
                <a:solidFill>
                  <a:srgbClr val="231F20"/>
                </a:solidFill>
                <a:cs typeface="Calibri"/>
              </a:rPr>
              <a:t>Chronic Hydrocephalus with multiple shunts: “medically fragile” </a:t>
            </a:r>
          </a:p>
          <a:p>
            <a:pPr marR="117475">
              <a:lnSpc>
                <a:spcPct val="170000"/>
              </a:lnSpc>
              <a:spcBef>
                <a:spcPts val="0"/>
              </a:spcBef>
            </a:pPr>
            <a:r>
              <a:rPr lang="en-US" sz="2400" spc="-5" dirty="0">
                <a:solidFill>
                  <a:srgbClr val="231F20"/>
                </a:solidFill>
                <a:cs typeface="Calibri"/>
              </a:rPr>
              <a:t>Low vision/hearing: “can’t navigate independently”</a:t>
            </a:r>
          </a:p>
        </p:txBody>
      </p:sp>
      <p:pic>
        <p:nvPicPr>
          <p:cNvPr id="7" name="Picture 3">
            <a:extLst>
              <a:ext uri="{FF2B5EF4-FFF2-40B4-BE49-F238E27FC236}">
                <a16:creationId xmlns:a16="http://schemas.microsoft.com/office/drawing/2014/main" id="{D46DB883-8ECA-493F-9F5C-1CA7704B40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1961" y="2221668"/>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149A4FFA-086D-499B-9598-214EBACF60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91698" y="3656768"/>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F94100CD-0AA2-47DA-84BA-774B1FC7901E}"/>
              </a:ext>
            </a:extLst>
          </p:cNvPr>
          <p:cNvSpPr txBox="1">
            <a:spLocks/>
          </p:cNvSpPr>
          <p:nvPr/>
        </p:nvSpPr>
        <p:spPr>
          <a:xfrm>
            <a:off x="7500034" y="1638447"/>
            <a:ext cx="3853767" cy="69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117475" indent="0">
              <a:lnSpc>
                <a:spcPct val="170000"/>
              </a:lnSpc>
              <a:spcBef>
                <a:spcPts val="0"/>
              </a:spcBef>
              <a:buFont typeface="Arial" panose="020B0604020202020204" pitchFamily="34" charset="0"/>
              <a:buNone/>
            </a:pPr>
            <a:r>
              <a:rPr lang="en-US" sz="2400" b="1" spc="-10" dirty="0">
                <a:solidFill>
                  <a:schemeClr val="tx2"/>
                </a:solidFill>
                <a:cs typeface="Calibri"/>
              </a:rPr>
              <a:t>Sarah’s Family’s View:</a:t>
            </a:r>
            <a:endParaRPr lang="en-US" sz="2400" i="1" spc="-5" dirty="0">
              <a:solidFill>
                <a:srgbClr val="231F20"/>
              </a:solidFill>
              <a:cs typeface="Calibri"/>
            </a:endParaRPr>
          </a:p>
        </p:txBody>
      </p:sp>
      <p:pic>
        <p:nvPicPr>
          <p:cNvPr id="12" name="Picture 11">
            <a:extLst>
              <a:ext uri="{FF2B5EF4-FFF2-40B4-BE49-F238E27FC236}">
                <a16:creationId xmlns:a16="http://schemas.microsoft.com/office/drawing/2014/main" id="{91FD10EB-82B9-44C0-9D88-7C66F53AA8DF}"/>
              </a:ext>
            </a:extLst>
          </p:cNvPr>
          <p:cNvPicPr>
            <a:picLocks noChangeAspect="1"/>
          </p:cNvPicPr>
          <p:nvPr/>
        </p:nvPicPr>
        <p:blipFill rotWithShape="1">
          <a:blip r:embed="rId4">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2551764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Shaping the Rest of the Story: Sarah</a:t>
            </a:r>
          </a:p>
        </p:txBody>
      </p:sp>
      <p:cxnSp>
        <p:nvCxnSpPr>
          <p:cNvPr id="31" name="Straight Arrow Connector 2">
            <a:extLst>
              <a:ext uri="{FF2B5EF4-FFF2-40B4-BE49-F238E27FC236}">
                <a16:creationId xmlns:a16="http://schemas.microsoft.com/office/drawing/2014/main" id="{DFE13129-FB61-4ADC-AA0E-1D8AFAEB8ABB}"/>
              </a:ext>
            </a:extLst>
          </p:cNvPr>
          <p:cNvCxnSpPr>
            <a:cxnSpLocks noChangeShapeType="1"/>
          </p:cNvCxnSpPr>
          <p:nvPr/>
        </p:nvCxnSpPr>
        <p:spPr bwMode="auto">
          <a:xfrm flipV="1">
            <a:off x="1995489" y="1647352"/>
            <a:ext cx="5156642" cy="3859686"/>
          </a:xfrm>
          <a:prstGeom prst="straightConnector1">
            <a:avLst/>
          </a:prstGeom>
          <a:noFill/>
          <a:ln w="57150">
            <a:solidFill>
              <a:srgbClr val="000000"/>
            </a:solidFill>
            <a:round/>
            <a:headEnd/>
            <a:tailEnd type="arrow" w="med" len="med"/>
          </a:ln>
          <a:extLst>
            <a:ext uri="{909E8E84-426E-40DD-AFC4-6F175D3DCCD1}">
              <a14:hiddenFill xmlns:a14="http://schemas.microsoft.com/office/drawing/2010/main">
                <a:noFill/>
              </a14:hiddenFill>
            </a:ext>
          </a:extLst>
        </p:spPr>
      </p:cxnSp>
      <p:sp>
        <p:nvSpPr>
          <p:cNvPr id="32" name="Content Placeholder 15">
            <a:extLst>
              <a:ext uri="{FF2B5EF4-FFF2-40B4-BE49-F238E27FC236}">
                <a16:creationId xmlns:a16="http://schemas.microsoft.com/office/drawing/2014/main" id="{497A6F6C-7755-4360-9EA8-3C01F6C2AD6A}"/>
              </a:ext>
            </a:extLst>
          </p:cNvPr>
          <p:cNvSpPr txBox="1">
            <a:spLocks/>
          </p:cNvSpPr>
          <p:nvPr/>
        </p:nvSpPr>
        <p:spPr>
          <a:xfrm>
            <a:off x="474012" y="4144882"/>
            <a:ext cx="2888065" cy="110228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600" dirty="0">
                <a:solidFill>
                  <a:sysClr val="windowText" lastClr="000000"/>
                </a:solidFill>
              </a:rPr>
              <a:t>PT/OT/Speech Therapy</a:t>
            </a:r>
          </a:p>
          <a:p>
            <a:pPr>
              <a:defRPr/>
            </a:pPr>
            <a:r>
              <a:rPr lang="en-US" sz="1600" dirty="0">
                <a:solidFill>
                  <a:sysClr val="windowText" lastClr="000000"/>
                </a:solidFill>
              </a:rPr>
              <a:t>“Part of the family” responsibilities</a:t>
            </a:r>
          </a:p>
        </p:txBody>
      </p:sp>
      <p:sp>
        <p:nvSpPr>
          <p:cNvPr id="33" name="Rounded Rectangle 5">
            <a:extLst>
              <a:ext uri="{FF2B5EF4-FFF2-40B4-BE49-F238E27FC236}">
                <a16:creationId xmlns:a16="http://schemas.microsoft.com/office/drawing/2014/main" id="{330FC5F3-62AB-44DF-8882-0CB74D3C423B}"/>
              </a:ext>
            </a:extLst>
          </p:cNvPr>
          <p:cNvSpPr/>
          <p:nvPr/>
        </p:nvSpPr>
        <p:spPr>
          <a:xfrm>
            <a:off x="8512177" y="3794527"/>
            <a:ext cx="3536155" cy="2397930"/>
          </a:xfrm>
          <a:prstGeom prst="roundRect">
            <a:avLst/>
          </a:prstGeom>
          <a:noFill/>
          <a:ln w="25400" cap="flat" cmpd="sng" algn="ctr">
            <a:solidFill>
              <a:srgbClr val="C0504D"/>
            </a:solidFill>
            <a:prstDash val="solid"/>
          </a:ln>
          <a:effectLst/>
        </p:spPr>
        <p:txBody>
          <a:bodyPr anchor="ctr"/>
          <a:lstStyle/>
          <a:p>
            <a:pPr>
              <a:defRPr/>
            </a:pPr>
            <a:endParaRPr lang="en-US" kern="0" dirty="0">
              <a:solidFill>
                <a:prstClr val="black"/>
              </a:solidFill>
              <a:latin typeface="Tw Cen MT"/>
            </a:endParaRPr>
          </a:p>
          <a:p>
            <a:pPr>
              <a:defRPr/>
            </a:pPr>
            <a:endParaRPr lang="en-US" kern="0" dirty="0">
              <a:solidFill>
                <a:prstClr val="black"/>
              </a:solidFill>
              <a:latin typeface="Tw Cen MT"/>
            </a:endParaRPr>
          </a:p>
          <a:p>
            <a:pPr>
              <a:defRPr/>
            </a:pPr>
            <a:endParaRPr lang="en-US" kern="0" dirty="0">
              <a:solidFill>
                <a:prstClr val="black"/>
              </a:solidFill>
              <a:latin typeface="Tw Cen MT"/>
            </a:endParaRPr>
          </a:p>
          <a:p>
            <a:pPr>
              <a:defRPr/>
            </a:pPr>
            <a:endParaRPr lang="en-US" sz="1600" kern="0" dirty="0">
              <a:solidFill>
                <a:prstClr val="black"/>
              </a:solidFill>
              <a:latin typeface="Tw Cen MT"/>
            </a:endParaRPr>
          </a:p>
        </p:txBody>
      </p:sp>
      <p:sp>
        <p:nvSpPr>
          <p:cNvPr id="35" name="Rounded Rectangle 7">
            <a:extLst>
              <a:ext uri="{FF2B5EF4-FFF2-40B4-BE49-F238E27FC236}">
                <a16:creationId xmlns:a16="http://schemas.microsoft.com/office/drawing/2014/main" id="{4F26C52F-4A03-426A-81CB-243F0FEFE21B}"/>
              </a:ext>
            </a:extLst>
          </p:cNvPr>
          <p:cNvSpPr/>
          <p:nvPr/>
        </p:nvSpPr>
        <p:spPr>
          <a:xfrm>
            <a:off x="8512177" y="1389065"/>
            <a:ext cx="3536155" cy="2260006"/>
          </a:xfrm>
          <a:prstGeom prst="roundRect">
            <a:avLst/>
          </a:prstGeom>
          <a:noFill/>
          <a:ln w="25400" cap="flat" cmpd="sng" algn="ctr">
            <a:solidFill>
              <a:schemeClr val="accent1"/>
            </a:solidFill>
            <a:prstDash val="solid"/>
          </a:ln>
          <a:effectLst/>
        </p:spPr>
        <p:txBody>
          <a:bodyPr anchor="ctr"/>
          <a:lstStyle/>
          <a:p>
            <a:pPr>
              <a:defRPr/>
            </a:pPr>
            <a:endParaRPr lang="en-US" kern="0" dirty="0">
              <a:solidFill>
                <a:prstClr val="black"/>
              </a:solidFill>
              <a:latin typeface="Tw Cen MT"/>
            </a:endParaRPr>
          </a:p>
        </p:txBody>
      </p:sp>
      <p:cxnSp>
        <p:nvCxnSpPr>
          <p:cNvPr id="37" name="Straight Arrow Connector 14">
            <a:extLst>
              <a:ext uri="{FF2B5EF4-FFF2-40B4-BE49-F238E27FC236}">
                <a16:creationId xmlns:a16="http://schemas.microsoft.com/office/drawing/2014/main" id="{13C2126D-21F8-4997-8461-9D3EBF569FE8}"/>
              </a:ext>
            </a:extLst>
          </p:cNvPr>
          <p:cNvCxnSpPr>
            <a:cxnSpLocks noChangeShapeType="1"/>
          </p:cNvCxnSpPr>
          <p:nvPr/>
        </p:nvCxnSpPr>
        <p:spPr bwMode="auto">
          <a:xfrm flipV="1">
            <a:off x="2032001" y="5019676"/>
            <a:ext cx="5273675" cy="479425"/>
          </a:xfrm>
          <a:prstGeom prst="straightConnector1">
            <a:avLst/>
          </a:prstGeom>
          <a:noFill/>
          <a:ln w="57150">
            <a:solidFill>
              <a:srgbClr val="000000"/>
            </a:solidFill>
            <a:prstDash val="sysDash"/>
            <a:round/>
            <a:headEnd/>
            <a:tailEnd type="arrow" w="med" len="med"/>
          </a:ln>
          <a:extLst>
            <a:ext uri="{909E8E84-426E-40DD-AFC4-6F175D3DCCD1}">
              <a14:hiddenFill xmlns:a14="http://schemas.microsoft.com/office/drawing/2010/main">
                <a:noFill/>
              </a14:hiddenFill>
            </a:ext>
          </a:extLst>
        </p:spPr>
      </p:cxnSp>
      <p:pic>
        <p:nvPicPr>
          <p:cNvPr id="38" name="Picture 10">
            <a:extLst>
              <a:ext uri="{FF2B5EF4-FFF2-40B4-BE49-F238E27FC236}">
                <a16:creationId xmlns:a16="http://schemas.microsoft.com/office/drawing/2014/main" id="{16F6F71F-4F5F-4C91-8A25-35D503645E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9519" y="5558499"/>
            <a:ext cx="709450" cy="71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Content Placeholder 15">
            <a:extLst>
              <a:ext uri="{FF2B5EF4-FFF2-40B4-BE49-F238E27FC236}">
                <a16:creationId xmlns:a16="http://schemas.microsoft.com/office/drawing/2014/main" id="{869A9EB3-657E-41E3-A8DF-BE934C68CE40}"/>
              </a:ext>
            </a:extLst>
          </p:cNvPr>
          <p:cNvSpPr txBox="1">
            <a:spLocks/>
          </p:cNvSpPr>
          <p:nvPr/>
        </p:nvSpPr>
        <p:spPr bwMode="auto">
          <a:xfrm>
            <a:off x="3211844" y="4482741"/>
            <a:ext cx="1221483" cy="74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300"/>
              </a:spcBef>
              <a:buSzPct val="50000"/>
              <a:buFont typeface="Wingdings" panose="05000000000000000000" pitchFamily="2" charset="2"/>
              <a:buChar char="¥"/>
              <a:defRPr sz="2400">
                <a:solidFill>
                  <a:srgbClr val="262626"/>
                </a:solidFill>
                <a:latin typeface="Tw Cen MT" panose="020B0602020104020603" pitchFamily="34" charset="0"/>
              </a:defRPr>
            </a:lvl1pPr>
            <a:lvl2pPr marL="742950" indent="-285750">
              <a:lnSpc>
                <a:spcPct val="85000"/>
              </a:lnSpc>
              <a:spcBef>
                <a:spcPts val="600"/>
              </a:spcBef>
              <a:buSzPct val="50000"/>
              <a:buFont typeface="Wingdings" panose="05000000000000000000" pitchFamily="2" charset="2"/>
              <a:buChar char="«"/>
              <a:defRPr sz="2400">
                <a:solidFill>
                  <a:srgbClr val="262626"/>
                </a:solidFill>
                <a:latin typeface="Tw Cen MT" panose="020B0602020104020603" pitchFamily="34" charset="0"/>
              </a:defRPr>
            </a:lvl2pPr>
            <a:lvl3pPr marL="1143000" indent="-228600">
              <a:lnSpc>
                <a:spcPct val="85000"/>
              </a:lnSpc>
              <a:spcBef>
                <a:spcPts val="600"/>
              </a:spcBef>
              <a:buFont typeface="Arial" panose="020B0604020202020204" pitchFamily="34" charset="0"/>
              <a:buChar char="•"/>
              <a:defRPr sz="2000">
                <a:solidFill>
                  <a:srgbClr val="262626"/>
                </a:solidFill>
                <a:latin typeface="Tw Cen MT" panose="020B0602020104020603" pitchFamily="34" charset="0"/>
              </a:defRPr>
            </a:lvl3pPr>
            <a:lvl4pPr marL="1600200" indent="-228600">
              <a:lnSpc>
                <a:spcPct val="85000"/>
              </a:lnSpc>
              <a:spcBef>
                <a:spcPts val="600"/>
              </a:spcBef>
              <a:buFont typeface="Courier New" panose="02070309020205020404" pitchFamily="49" charset="0"/>
              <a:buChar char="o"/>
              <a:defRPr>
                <a:solidFill>
                  <a:srgbClr val="262626"/>
                </a:solidFill>
                <a:latin typeface="Tw Cen MT" panose="020B0602020104020603" pitchFamily="34" charset="0"/>
              </a:defRPr>
            </a:lvl4pPr>
            <a:lvl5pPr marL="2057400" indent="-228600">
              <a:lnSpc>
                <a:spcPct val="85000"/>
              </a:lnSpc>
              <a:spcBef>
                <a:spcPts val="600"/>
              </a:spcBef>
              <a:buFont typeface="Wingdings" panose="05000000000000000000" pitchFamily="2" charset="2"/>
              <a:buChar char="§"/>
              <a:defRPr>
                <a:solidFill>
                  <a:srgbClr val="262626"/>
                </a:solidFill>
                <a:latin typeface="Tw Cen MT" panose="020B0602020104020603" pitchFamily="34" charset="0"/>
              </a:defRPr>
            </a:lvl5pPr>
            <a:lvl6pPr marL="25146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6pPr>
            <a:lvl7pPr marL="29718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7pPr>
            <a:lvl8pPr marL="34290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8pPr>
            <a:lvl9pPr marL="38862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9pPr>
          </a:lstStyle>
          <a:p>
            <a:pPr eaLnBrk="1" hangingPunct="1">
              <a:lnSpc>
                <a:spcPct val="100000"/>
              </a:lnSpc>
              <a:spcBef>
                <a:spcPct val="20000"/>
              </a:spcBef>
              <a:buSzTx/>
              <a:buFont typeface="Arial" panose="020B0604020202020204" pitchFamily="34" charset="0"/>
              <a:buNone/>
            </a:pPr>
            <a:r>
              <a:rPr lang="en-US" altLang="en-US" sz="1600" dirty="0">
                <a:solidFill>
                  <a:srgbClr val="000000"/>
                </a:solidFill>
                <a:latin typeface="+mn-lt"/>
              </a:rPr>
              <a:t>“Special” treatment at school</a:t>
            </a:r>
          </a:p>
        </p:txBody>
      </p:sp>
      <p:sp>
        <p:nvSpPr>
          <p:cNvPr id="40" name="Content Placeholder 15">
            <a:extLst>
              <a:ext uri="{FF2B5EF4-FFF2-40B4-BE49-F238E27FC236}">
                <a16:creationId xmlns:a16="http://schemas.microsoft.com/office/drawing/2014/main" id="{9FF50710-3382-4436-A07D-BB6754993A7D}"/>
              </a:ext>
            </a:extLst>
          </p:cNvPr>
          <p:cNvSpPr txBox="1">
            <a:spLocks/>
          </p:cNvSpPr>
          <p:nvPr/>
        </p:nvSpPr>
        <p:spPr>
          <a:xfrm>
            <a:off x="2151225" y="1958877"/>
            <a:ext cx="1890875" cy="219185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600" dirty="0">
                <a:solidFill>
                  <a:sysClr val="windowText" lastClr="000000"/>
                </a:solidFill>
              </a:rPr>
              <a:t>Church programs with others</a:t>
            </a:r>
          </a:p>
          <a:p>
            <a:pPr>
              <a:defRPr/>
            </a:pPr>
            <a:r>
              <a:rPr lang="en-US" sz="1600" dirty="0">
                <a:solidFill>
                  <a:sysClr val="windowText" lastClr="000000"/>
                </a:solidFill>
              </a:rPr>
              <a:t>KS State School for the Blind </a:t>
            </a:r>
          </a:p>
          <a:p>
            <a:pPr>
              <a:defRPr/>
            </a:pPr>
            <a:r>
              <a:rPr lang="en-US" sz="1600" dirty="0">
                <a:solidFill>
                  <a:sysClr val="windowText" lastClr="000000"/>
                </a:solidFill>
              </a:rPr>
              <a:t>Self-identifying symptoms</a:t>
            </a:r>
          </a:p>
        </p:txBody>
      </p:sp>
      <p:sp>
        <p:nvSpPr>
          <p:cNvPr id="41" name="Content Placeholder 15">
            <a:extLst>
              <a:ext uri="{FF2B5EF4-FFF2-40B4-BE49-F238E27FC236}">
                <a16:creationId xmlns:a16="http://schemas.microsoft.com/office/drawing/2014/main" id="{09548C6D-80CD-4EA8-A037-EF09215C66D3}"/>
              </a:ext>
            </a:extLst>
          </p:cNvPr>
          <p:cNvSpPr txBox="1">
            <a:spLocks/>
          </p:cNvSpPr>
          <p:nvPr/>
        </p:nvSpPr>
        <p:spPr bwMode="auto">
          <a:xfrm>
            <a:off x="3928562" y="1624371"/>
            <a:ext cx="1725612" cy="150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300"/>
              </a:spcBef>
              <a:buSzPct val="50000"/>
              <a:buFont typeface="Wingdings" panose="05000000000000000000" pitchFamily="2" charset="2"/>
              <a:buChar char="¥"/>
              <a:defRPr sz="2400">
                <a:solidFill>
                  <a:srgbClr val="262626"/>
                </a:solidFill>
                <a:latin typeface="Tw Cen MT" panose="020B0602020104020603" pitchFamily="34" charset="0"/>
              </a:defRPr>
            </a:lvl1pPr>
            <a:lvl2pPr marL="742950" indent="-285750">
              <a:lnSpc>
                <a:spcPct val="85000"/>
              </a:lnSpc>
              <a:spcBef>
                <a:spcPts val="600"/>
              </a:spcBef>
              <a:buSzPct val="50000"/>
              <a:buFont typeface="Wingdings" panose="05000000000000000000" pitchFamily="2" charset="2"/>
              <a:buChar char="«"/>
              <a:defRPr sz="2400">
                <a:solidFill>
                  <a:srgbClr val="262626"/>
                </a:solidFill>
                <a:latin typeface="Tw Cen MT" panose="020B0602020104020603" pitchFamily="34" charset="0"/>
              </a:defRPr>
            </a:lvl2pPr>
            <a:lvl3pPr marL="1143000" indent="-228600">
              <a:lnSpc>
                <a:spcPct val="85000"/>
              </a:lnSpc>
              <a:spcBef>
                <a:spcPts val="600"/>
              </a:spcBef>
              <a:buFont typeface="Arial" panose="020B0604020202020204" pitchFamily="34" charset="0"/>
              <a:buChar char="•"/>
              <a:defRPr sz="2000">
                <a:solidFill>
                  <a:srgbClr val="262626"/>
                </a:solidFill>
                <a:latin typeface="Tw Cen MT" panose="020B0602020104020603" pitchFamily="34" charset="0"/>
              </a:defRPr>
            </a:lvl3pPr>
            <a:lvl4pPr marL="1600200" indent="-228600">
              <a:lnSpc>
                <a:spcPct val="85000"/>
              </a:lnSpc>
              <a:spcBef>
                <a:spcPts val="600"/>
              </a:spcBef>
              <a:buFont typeface="Courier New" panose="02070309020205020404" pitchFamily="49" charset="0"/>
              <a:buChar char="o"/>
              <a:defRPr>
                <a:solidFill>
                  <a:srgbClr val="262626"/>
                </a:solidFill>
                <a:latin typeface="Tw Cen MT" panose="020B0602020104020603" pitchFamily="34" charset="0"/>
              </a:defRPr>
            </a:lvl4pPr>
            <a:lvl5pPr marL="2057400" indent="-228600">
              <a:lnSpc>
                <a:spcPct val="85000"/>
              </a:lnSpc>
              <a:spcBef>
                <a:spcPts val="600"/>
              </a:spcBef>
              <a:buFont typeface="Wingdings" panose="05000000000000000000" pitchFamily="2" charset="2"/>
              <a:buChar char="§"/>
              <a:defRPr>
                <a:solidFill>
                  <a:srgbClr val="262626"/>
                </a:solidFill>
                <a:latin typeface="Tw Cen MT" panose="020B0602020104020603" pitchFamily="34" charset="0"/>
              </a:defRPr>
            </a:lvl5pPr>
            <a:lvl6pPr marL="25146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6pPr>
            <a:lvl7pPr marL="29718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7pPr>
            <a:lvl8pPr marL="34290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8pPr>
            <a:lvl9pPr marL="38862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9pPr>
          </a:lstStyle>
          <a:p>
            <a:pPr marL="285750" indent="-285750">
              <a:lnSpc>
                <a:spcPct val="100000"/>
              </a:lnSpc>
              <a:spcBef>
                <a:spcPct val="20000"/>
              </a:spcBef>
              <a:buSzTx/>
              <a:buFont typeface="Arial" panose="020B0604020202020204" pitchFamily="34" charset="0"/>
              <a:buChar char="•"/>
            </a:pPr>
            <a:r>
              <a:rPr lang="en-US" altLang="en-US" sz="1600" dirty="0">
                <a:solidFill>
                  <a:srgbClr val="000000"/>
                </a:solidFill>
                <a:latin typeface="+mn-lt"/>
              </a:rPr>
              <a:t>BASE Program for High School </a:t>
            </a:r>
          </a:p>
          <a:p>
            <a:pPr marL="285750" indent="-285750">
              <a:lnSpc>
                <a:spcPct val="100000"/>
              </a:lnSpc>
              <a:spcBef>
                <a:spcPct val="20000"/>
              </a:spcBef>
              <a:buSzTx/>
              <a:buFont typeface="Arial" panose="020B0604020202020204" pitchFamily="34" charset="0"/>
              <a:buChar char="•"/>
            </a:pPr>
            <a:r>
              <a:rPr lang="en-US" altLang="en-US" sz="1600" dirty="0">
                <a:solidFill>
                  <a:srgbClr val="000000"/>
                </a:solidFill>
                <a:latin typeface="+mn-lt"/>
              </a:rPr>
              <a:t>Volunteering @ CARE </a:t>
            </a:r>
          </a:p>
        </p:txBody>
      </p:sp>
      <p:sp>
        <p:nvSpPr>
          <p:cNvPr id="42" name="Content Placeholder 15">
            <a:extLst>
              <a:ext uri="{FF2B5EF4-FFF2-40B4-BE49-F238E27FC236}">
                <a16:creationId xmlns:a16="http://schemas.microsoft.com/office/drawing/2014/main" id="{65783485-BE7E-4275-98AA-6F11CCFAF9CD}"/>
              </a:ext>
            </a:extLst>
          </p:cNvPr>
          <p:cNvSpPr txBox="1">
            <a:spLocks/>
          </p:cNvSpPr>
          <p:nvPr/>
        </p:nvSpPr>
        <p:spPr bwMode="auto">
          <a:xfrm>
            <a:off x="5336181" y="1251316"/>
            <a:ext cx="1581151"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300"/>
              </a:spcBef>
              <a:buSzPct val="50000"/>
              <a:buFont typeface="Wingdings" panose="05000000000000000000" pitchFamily="2" charset="2"/>
              <a:buChar char="¥"/>
              <a:defRPr sz="2400">
                <a:solidFill>
                  <a:srgbClr val="262626"/>
                </a:solidFill>
                <a:latin typeface="Tw Cen MT" panose="020B0602020104020603" pitchFamily="34" charset="0"/>
              </a:defRPr>
            </a:lvl1pPr>
            <a:lvl2pPr marL="742950" indent="-285750">
              <a:lnSpc>
                <a:spcPct val="85000"/>
              </a:lnSpc>
              <a:spcBef>
                <a:spcPts val="600"/>
              </a:spcBef>
              <a:buSzPct val="50000"/>
              <a:buFont typeface="Wingdings" panose="05000000000000000000" pitchFamily="2" charset="2"/>
              <a:buChar char="«"/>
              <a:defRPr sz="2400">
                <a:solidFill>
                  <a:srgbClr val="262626"/>
                </a:solidFill>
                <a:latin typeface="Tw Cen MT" panose="020B0602020104020603" pitchFamily="34" charset="0"/>
              </a:defRPr>
            </a:lvl2pPr>
            <a:lvl3pPr marL="1143000" indent="-228600">
              <a:lnSpc>
                <a:spcPct val="85000"/>
              </a:lnSpc>
              <a:spcBef>
                <a:spcPts val="600"/>
              </a:spcBef>
              <a:buFont typeface="Arial" panose="020B0604020202020204" pitchFamily="34" charset="0"/>
              <a:buChar char="•"/>
              <a:defRPr sz="2000">
                <a:solidFill>
                  <a:srgbClr val="262626"/>
                </a:solidFill>
                <a:latin typeface="Tw Cen MT" panose="020B0602020104020603" pitchFamily="34" charset="0"/>
              </a:defRPr>
            </a:lvl3pPr>
            <a:lvl4pPr marL="1600200" indent="-228600">
              <a:lnSpc>
                <a:spcPct val="85000"/>
              </a:lnSpc>
              <a:spcBef>
                <a:spcPts val="600"/>
              </a:spcBef>
              <a:buFont typeface="Courier New" panose="02070309020205020404" pitchFamily="49" charset="0"/>
              <a:buChar char="o"/>
              <a:defRPr>
                <a:solidFill>
                  <a:srgbClr val="262626"/>
                </a:solidFill>
                <a:latin typeface="Tw Cen MT" panose="020B0602020104020603" pitchFamily="34" charset="0"/>
              </a:defRPr>
            </a:lvl4pPr>
            <a:lvl5pPr marL="2057400" indent="-228600">
              <a:lnSpc>
                <a:spcPct val="85000"/>
              </a:lnSpc>
              <a:spcBef>
                <a:spcPts val="600"/>
              </a:spcBef>
              <a:buFont typeface="Wingdings" panose="05000000000000000000" pitchFamily="2" charset="2"/>
              <a:buChar char="§"/>
              <a:defRPr>
                <a:solidFill>
                  <a:srgbClr val="262626"/>
                </a:solidFill>
                <a:latin typeface="Tw Cen MT" panose="020B0602020104020603" pitchFamily="34" charset="0"/>
              </a:defRPr>
            </a:lvl5pPr>
            <a:lvl6pPr marL="25146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6pPr>
            <a:lvl7pPr marL="29718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7pPr>
            <a:lvl8pPr marL="34290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8pPr>
            <a:lvl9pPr marL="38862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9pPr>
          </a:lstStyle>
          <a:p>
            <a:pPr marL="285750" indent="-285750">
              <a:lnSpc>
                <a:spcPct val="100000"/>
              </a:lnSpc>
              <a:spcBef>
                <a:spcPct val="20000"/>
              </a:spcBef>
              <a:buSzTx/>
              <a:buFont typeface="Arial" panose="020B0604020202020204" pitchFamily="34" charset="0"/>
              <a:buChar char="•"/>
            </a:pPr>
            <a:r>
              <a:rPr lang="en-US" altLang="en-US" sz="1600" dirty="0">
                <a:solidFill>
                  <a:srgbClr val="000000"/>
                </a:solidFill>
                <a:latin typeface="+mn-lt"/>
              </a:rPr>
              <a:t>Dating </a:t>
            </a:r>
          </a:p>
          <a:p>
            <a:pPr marL="285750" indent="-285750">
              <a:lnSpc>
                <a:spcPct val="100000"/>
              </a:lnSpc>
              <a:spcBef>
                <a:spcPct val="20000"/>
              </a:spcBef>
              <a:buSzTx/>
              <a:buFont typeface="Arial" panose="020B0604020202020204" pitchFamily="34" charset="0"/>
              <a:buChar char="•"/>
            </a:pPr>
            <a:r>
              <a:rPr lang="en-US" altLang="en-US" sz="1600" dirty="0">
                <a:solidFill>
                  <a:srgbClr val="000000"/>
                </a:solidFill>
                <a:latin typeface="+mn-lt"/>
              </a:rPr>
              <a:t>Mentoring program</a:t>
            </a:r>
          </a:p>
        </p:txBody>
      </p:sp>
      <p:sp>
        <p:nvSpPr>
          <p:cNvPr id="43" name="TextBox 9">
            <a:extLst>
              <a:ext uri="{FF2B5EF4-FFF2-40B4-BE49-F238E27FC236}">
                <a16:creationId xmlns:a16="http://schemas.microsoft.com/office/drawing/2014/main" id="{0A29DE4F-F2CE-4EE2-8344-40634E1DB4D8}"/>
              </a:ext>
            </a:extLst>
          </p:cNvPr>
          <p:cNvSpPr txBox="1">
            <a:spLocks noChangeArrowheads="1"/>
          </p:cNvSpPr>
          <p:nvPr/>
        </p:nvSpPr>
        <p:spPr bwMode="auto">
          <a:xfrm>
            <a:off x="8701037" y="1502512"/>
            <a:ext cx="3158433"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indent="0" algn="ctr"/>
            <a:r>
              <a:rPr lang="en-US" sz="2100" b="1" spc="-10" dirty="0">
                <a:solidFill>
                  <a:schemeClr val="tx2"/>
                </a:solidFill>
                <a:cs typeface="Calibri"/>
              </a:rPr>
              <a:t>What We Want</a:t>
            </a:r>
          </a:p>
          <a:p>
            <a:pPr>
              <a:buFont typeface="Arial" panose="020B0604020202020204" pitchFamily="34" charset="0"/>
              <a:buChar char="•"/>
            </a:pPr>
            <a:r>
              <a:rPr lang="en-US" altLang="en-US" dirty="0">
                <a:solidFill>
                  <a:srgbClr val="000000"/>
                </a:solidFill>
                <a:latin typeface="+mn-lt"/>
              </a:rPr>
              <a:t>Live independently</a:t>
            </a:r>
          </a:p>
          <a:p>
            <a:pPr eaLnBrk="1" hangingPunct="1">
              <a:buFont typeface="Arial" panose="020B0604020202020204" pitchFamily="34" charset="0"/>
              <a:buChar char="•"/>
            </a:pPr>
            <a:r>
              <a:rPr lang="en-US" altLang="en-US" dirty="0">
                <a:solidFill>
                  <a:srgbClr val="000000"/>
                </a:solidFill>
                <a:latin typeface="+mn-lt"/>
              </a:rPr>
              <a:t>Get married and have kids</a:t>
            </a:r>
          </a:p>
          <a:p>
            <a:pPr eaLnBrk="1" hangingPunct="1">
              <a:buFont typeface="Arial" panose="020B0604020202020204" pitchFamily="34" charset="0"/>
              <a:buChar char="•"/>
            </a:pPr>
            <a:r>
              <a:rPr lang="en-US" altLang="en-US" dirty="0">
                <a:solidFill>
                  <a:srgbClr val="000000"/>
                </a:solidFill>
                <a:latin typeface="+mn-lt"/>
              </a:rPr>
              <a:t>Work with animals or kids</a:t>
            </a:r>
          </a:p>
          <a:p>
            <a:pPr eaLnBrk="1" hangingPunct="1">
              <a:buFont typeface="Arial" panose="020B0604020202020204" pitchFamily="34" charset="0"/>
              <a:buChar char="•"/>
            </a:pPr>
            <a:r>
              <a:rPr lang="en-US" altLang="en-US" dirty="0">
                <a:solidFill>
                  <a:srgbClr val="000000"/>
                </a:solidFill>
                <a:latin typeface="+mn-lt"/>
              </a:rPr>
              <a:t>Close relationships with friends and family </a:t>
            </a:r>
          </a:p>
        </p:txBody>
      </p:sp>
      <p:sp>
        <p:nvSpPr>
          <p:cNvPr id="44" name="Rectangle 16">
            <a:extLst>
              <a:ext uri="{FF2B5EF4-FFF2-40B4-BE49-F238E27FC236}">
                <a16:creationId xmlns:a16="http://schemas.microsoft.com/office/drawing/2014/main" id="{8894191C-0270-4CD6-B4AA-D3F920C5D53E}"/>
              </a:ext>
            </a:extLst>
          </p:cNvPr>
          <p:cNvSpPr>
            <a:spLocks noChangeArrowheads="1"/>
          </p:cNvSpPr>
          <p:nvPr/>
        </p:nvSpPr>
        <p:spPr bwMode="auto">
          <a:xfrm>
            <a:off x="8591247" y="3980930"/>
            <a:ext cx="3600753" cy="207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indent="0" algn="ctr"/>
            <a:r>
              <a:rPr lang="en-US" sz="2100" b="1" spc="-10" dirty="0">
                <a:solidFill>
                  <a:schemeClr val="accent2"/>
                </a:solidFill>
                <a:cs typeface="Calibri"/>
              </a:rPr>
              <a:t>What We DON’T Want</a:t>
            </a:r>
            <a:endParaRPr lang="en-US" altLang="en-US" sz="2100" dirty="0">
              <a:solidFill>
                <a:schemeClr val="accent2"/>
              </a:solidFill>
              <a:latin typeface="Tw Cen MT" panose="020B0602020104020603" pitchFamily="34" charset="0"/>
            </a:endParaRPr>
          </a:p>
          <a:p>
            <a:pPr eaLnBrk="1" hangingPunct="1">
              <a:buFont typeface="Arial" panose="020B0604020202020204" pitchFamily="34" charset="0"/>
              <a:buChar char="•"/>
            </a:pPr>
            <a:r>
              <a:rPr lang="en-US" altLang="en-US" dirty="0">
                <a:solidFill>
                  <a:srgbClr val="000000"/>
                </a:solidFill>
                <a:latin typeface="+mn-lt"/>
              </a:rPr>
              <a:t>Reliant on others for medical care</a:t>
            </a:r>
          </a:p>
          <a:p>
            <a:pPr eaLnBrk="1" hangingPunct="1">
              <a:buFont typeface="Arial" panose="020B0604020202020204" pitchFamily="34" charset="0"/>
              <a:buChar char="•"/>
            </a:pPr>
            <a:r>
              <a:rPr lang="en-US" altLang="en-US" dirty="0">
                <a:solidFill>
                  <a:srgbClr val="000000"/>
                </a:solidFill>
                <a:latin typeface="+mn-lt"/>
              </a:rPr>
              <a:t>Taken advantage of</a:t>
            </a:r>
          </a:p>
          <a:p>
            <a:pPr eaLnBrk="1" hangingPunct="1">
              <a:buFont typeface="Arial" panose="020B0604020202020204" pitchFamily="34" charset="0"/>
              <a:buChar char="•"/>
            </a:pPr>
            <a:r>
              <a:rPr lang="en-US" altLang="en-US" dirty="0">
                <a:solidFill>
                  <a:srgbClr val="000000"/>
                </a:solidFill>
                <a:latin typeface="+mn-lt"/>
              </a:rPr>
              <a:t>Bored, low self-esteem</a:t>
            </a:r>
          </a:p>
          <a:p>
            <a:pPr eaLnBrk="1" hangingPunct="1">
              <a:buFont typeface="Arial" panose="020B0604020202020204" pitchFamily="34" charset="0"/>
              <a:buChar char="•"/>
            </a:pPr>
            <a:r>
              <a:rPr lang="en-US" altLang="en-US" dirty="0">
                <a:solidFill>
                  <a:srgbClr val="000000"/>
                </a:solidFill>
                <a:latin typeface="+mn-lt"/>
              </a:rPr>
              <a:t>Others make all decisions choices for her</a:t>
            </a:r>
          </a:p>
        </p:txBody>
      </p:sp>
      <p:sp>
        <p:nvSpPr>
          <p:cNvPr id="45" name="Content Placeholder 15">
            <a:extLst>
              <a:ext uri="{FF2B5EF4-FFF2-40B4-BE49-F238E27FC236}">
                <a16:creationId xmlns:a16="http://schemas.microsoft.com/office/drawing/2014/main" id="{EB5880A2-A880-43EB-9820-761AF3534470}"/>
              </a:ext>
            </a:extLst>
          </p:cNvPr>
          <p:cNvSpPr txBox="1">
            <a:spLocks/>
          </p:cNvSpPr>
          <p:nvPr/>
        </p:nvSpPr>
        <p:spPr bwMode="auto">
          <a:xfrm>
            <a:off x="5985611" y="3957022"/>
            <a:ext cx="1781002" cy="82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300"/>
              </a:spcBef>
              <a:buSzPct val="50000"/>
              <a:buFont typeface="Wingdings" panose="05000000000000000000" pitchFamily="2" charset="2"/>
              <a:buChar char="¥"/>
              <a:defRPr sz="2400">
                <a:solidFill>
                  <a:srgbClr val="262626"/>
                </a:solidFill>
                <a:latin typeface="Tw Cen MT" panose="020B0602020104020603" pitchFamily="34" charset="0"/>
              </a:defRPr>
            </a:lvl1pPr>
            <a:lvl2pPr marL="742950" indent="-285750">
              <a:lnSpc>
                <a:spcPct val="85000"/>
              </a:lnSpc>
              <a:spcBef>
                <a:spcPts val="600"/>
              </a:spcBef>
              <a:buSzPct val="50000"/>
              <a:buFont typeface="Wingdings" panose="05000000000000000000" pitchFamily="2" charset="2"/>
              <a:buChar char="«"/>
              <a:defRPr sz="2400">
                <a:solidFill>
                  <a:srgbClr val="262626"/>
                </a:solidFill>
                <a:latin typeface="Tw Cen MT" panose="020B0602020104020603" pitchFamily="34" charset="0"/>
              </a:defRPr>
            </a:lvl2pPr>
            <a:lvl3pPr marL="1143000" indent="-228600">
              <a:lnSpc>
                <a:spcPct val="85000"/>
              </a:lnSpc>
              <a:spcBef>
                <a:spcPts val="600"/>
              </a:spcBef>
              <a:buFont typeface="Arial" panose="020B0604020202020204" pitchFamily="34" charset="0"/>
              <a:buChar char="•"/>
              <a:defRPr sz="2000">
                <a:solidFill>
                  <a:srgbClr val="262626"/>
                </a:solidFill>
                <a:latin typeface="Tw Cen MT" panose="020B0602020104020603" pitchFamily="34" charset="0"/>
              </a:defRPr>
            </a:lvl3pPr>
            <a:lvl4pPr marL="1600200" indent="-228600">
              <a:lnSpc>
                <a:spcPct val="85000"/>
              </a:lnSpc>
              <a:spcBef>
                <a:spcPts val="600"/>
              </a:spcBef>
              <a:buFont typeface="Courier New" panose="02070309020205020404" pitchFamily="49" charset="0"/>
              <a:buChar char="o"/>
              <a:defRPr>
                <a:solidFill>
                  <a:srgbClr val="262626"/>
                </a:solidFill>
                <a:latin typeface="Tw Cen MT" panose="020B0602020104020603" pitchFamily="34" charset="0"/>
              </a:defRPr>
            </a:lvl4pPr>
            <a:lvl5pPr marL="2057400" indent="-228600">
              <a:lnSpc>
                <a:spcPct val="85000"/>
              </a:lnSpc>
              <a:spcBef>
                <a:spcPts val="600"/>
              </a:spcBef>
              <a:buFont typeface="Wingdings" panose="05000000000000000000" pitchFamily="2" charset="2"/>
              <a:buChar char="§"/>
              <a:defRPr>
                <a:solidFill>
                  <a:srgbClr val="262626"/>
                </a:solidFill>
                <a:latin typeface="Tw Cen MT" panose="020B0602020104020603" pitchFamily="34" charset="0"/>
              </a:defRPr>
            </a:lvl5pPr>
            <a:lvl6pPr marL="25146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6pPr>
            <a:lvl7pPr marL="29718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7pPr>
            <a:lvl8pPr marL="34290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8pPr>
            <a:lvl9pPr marL="38862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9pPr>
          </a:lstStyle>
          <a:p>
            <a:pPr eaLnBrk="1" hangingPunct="1">
              <a:lnSpc>
                <a:spcPct val="100000"/>
              </a:lnSpc>
              <a:spcBef>
                <a:spcPct val="20000"/>
              </a:spcBef>
              <a:buSzTx/>
              <a:buFont typeface="Arial" panose="020B0604020202020204" pitchFamily="34" charset="0"/>
              <a:buNone/>
            </a:pPr>
            <a:r>
              <a:rPr lang="en-US" altLang="en-US" sz="1600" dirty="0">
                <a:solidFill>
                  <a:srgbClr val="000000"/>
                </a:solidFill>
                <a:latin typeface="+mn-lt"/>
              </a:rPr>
              <a:t>Inexperienced medical team who did not listen </a:t>
            </a:r>
          </a:p>
        </p:txBody>
      </p:sp>
      <p:pic>
        <p:nvPicPr>
          <p:cNvPr id="46" name="Picture 18">
            <a:extLst>
              <a:ext uri="{FF2B5EF4-FFF2-40B4-BE49-F238E27FC236}">
                <a16:creationId xmlns:a16="http://schemas.microsoft.com/office/drawing/2014/main" id="{1270627E-57B3-42A0-AF7F-77BE49CD8A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891" y="5562330"/>
            <a:ext cx="743819" cy="718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9">
            <a:extLst>
              <a:ext uri="{FF2B5EF4-FFF2-40B4-BE49-F238E27FC236}">
                <a16:creationId xmlns:a16="http://schemas.microsoft.com/office/drawing/2014/main" id="{16F132C0-C4B5-4D2D-8B28-1E5E1E2D06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9567" y="5563864"/>
            <a:ext cx="741363" cy="718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0">
            <a:extLst>
              <a:ext uri="{FF2B5EF4-FFF2-40B4-BE49-F238E27FC236}">
                <a16:creationId xmlns:a16="http://schemas.microsoft.com/office/drawing/2014/main" id="{CEA7C8E4-625B-4F80-9939-761473538B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76275" y="5553401"/>
            <a:ext cx="743816" cy="7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1">
            <a:extLst>
              <a:ext uri="{FF2B5EF4-FFF2-40B4-BE49-F238E27FC236}">
                <a16:creationId xmlns:a16="http://schemas.microsoft.com/office/drawing/2014/main" id="{7A2616CF-A612-4CC1-A7CE-3766C318F0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6750" y="5558203"/>
            <a:ext cx="741363" cy="718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2">
            <a:extLst>
              <a:ext uri="{FF2B5EF4-FFF2-40B4-BE49-F238E27FC236}">
                <a16:creationId xmlns:a16="http://schemas.microsoft.com/office/drawing/2014/main" id="{82E6A0FA-9896-4720-9017-33BEDA1FA5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3385" y="5558203"/>
            <a:ext cx="743819" cy="71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3">
            <a:extLst>
              <a:ext uri="{FF2B5EF4-FFF2-40B4-BE49-F238E27FC236}">
                <a16:creationId xmlns:a16="http://schemas.microsoft.com/office/drawing/2014/main" id="{2B451060-4DD0-4CE8-95F2-FC3A9D64D5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8061" y="5558203"/>
            <a:ext cx="741363" cy="71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Content Placeholder 15">
            <a:extLst>
              <a:ext uri="{FF2B5EF4-FFF2-40B4-BE49-F238E27FC236}">
                <a16:creationId xmlns:a16="http://schemas.microsoft.com/office/drawing/2014/main" id="{1055D72C-A68A-485D-8C3C-06F12DAC65F9}"/>
              </a:ext>
            </a:extLst>
          </p:cNvPr>
          <p:cNvSpPr txBox="1">
            <a:spLocks/>
          </p:cNvSpPr>
          <p:nvPr/>
        </p:nvSpPr>
        <p:spPr bwMode="auto">
          <a:xfrm>
            <a:off x="4508206" y="4133351"/>
            <a:ext cx="1364989"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300"/>
              </a:spcBef>
              <a:buSzPct val="50000"/>
              <a:buFont typeface="Wingdings" panose="05000000000000000000" pitchFamily="2" charset="2"/>
              <a:buChar char="¥"/>
              <a:defRPr sz="2400">
                <a:solidFill>
                  <a:srgbClr val="262626"/>
                </a:solidFill>
                <a:latin typeface="Tw Cen MT" panose="020B0602020104020603" pitchFamily="34" charset="0"/>
              </a:defRPr>
            </a:lvl1pPr>
            <a:lvl2pPr marL="742950" indent="-285750">
              <a:lnSpc>
                <a:spcPct val="85000"/>
              </a:lnSpc>
              <a:spcBef>
                <a:spcPts val="600"/>
              </a:spcBef>
              <a:buSzPct val="50000"/>
              <a:buFont typeface="Wingdings" panose="05000000000000000000" pitchFamily="2" charset="2"/>
              <a:buChar char="«"/>
              <a:defRPr sz="2400">
                <a:solidFill>
                  <a:srgbClr val="262626"/>
                </a:solidFill>
                <a:latin typeface="Tw Cen MT" panose="020B0602020104020603" pitchFamily="34" charset="0"/>
              </a:defRPr>
            </a:lvl2pPr>
            <a:lvl3pPr marL="1143000" indent="-228600">
              <a:lnSpc>
                <a:spcPct val="85000"/>
              </a:lnSpc>
              <a:spcBef>
                <a:spcPts val="600"/>
              </a:spcBef>
              <a:buFont typeface="Arial" panose="020B0604020202020204" pitchFamily="34" charset="0"/>
              <a:buChar char="•"/>
              <a:defRPr sz="2000">
                <a:solidFill>
                  <a:srgbClr val="262626"/>
                </a:solidFill>
                <a:latin typeface="Tw Cen MT" panose="020B0602020104020603" pitchFamily="34" charset="0"/>
              </a:defRPr>
            </a:lvl3pPr>
            <a:lvl4pPr marL="1600200" indent="-228600">
              <a:lnSpc>
                <a:spcPct val="85000"/>
              </a:lnSpc>
              <a:spcBef>
                <a:spcPts val="600"/>
              </a:spcBef>
              <a:buFont typeface="Courier New" panose="02070309020205020404" pitchFamily="49" charset="0"/>
              <a:buChar char="o"/>
              <a:defRPr>
                <a:solidFill>
                  <a:srgbClr val="262626"/>
                </a:solidFill>
                <a:latin typeface="Tw Cen MT" panose="020B0602020104020603" pitchFamily="34" charset="0"/>
              </a:defRPr>
            </a:lvl4pPr>
            <a:lvl5pPr marL="2057400" indent="-228600">
              <a:lnSpc>
                <a:spcPct val="85000"/>
              </a:lnSpc>
              <a:spcBef>
                <a:spcPts val="600"/>
              </a:spcBef>
              <a:buFont typeface="Wingdings" panose="05000000000000000000" pitchFamily="2" charset="2"/>
              <a:buChar char="§"/>
              <a:defRPr>
                <a:solidFill>
                  <a:srgbClr val="262626"/>
                </a:solidFill>
                <a:latin typeface="Tw Cen MT" panose="020B0602020104020603" pitchFamily="34" charset="0"/>
              </a:defRPr>
            </a:lvl5pPr>
            <a:lvl6pPr marL="25146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6pPr>
            <a:lvl7pPr marL="29718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7pPr>
            <a:lvl8pPr marL="34290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8pPr>
            <a:lvl9pPr marL="3886200" indent="-228600" eaLnBrk="0" fontAlgn="base" hangingPunct="0">
              <a:lnSpc>
                <a:spcPct val="85000"/>
              </a:lnSpc>
              <a:spcBef>
                <a:spcPts val="600"/>
              </a:spcBef>
              <a:spcAft>
                <a:spcPct val="0"/>
              </a:spcAft>
              <a:buFont typeface="Wingdings" panose="05000000000000000000" pitchFamily="2" charset="2"/>
              <a:buChar char="§"/>
              <a:defRPr>
                <a:solidFill>
                  <a:srgbClr val="262626"/>
                </a:solidFill>
                <a:latin typeface="Tw Cen MT" panose="020B0602020104020603" pitchFamily="34" charset="0"/>
              </a:defRPr>
            </a:lvl9pPr>
          </a:lstStyle>
          <a:p>
            <a:pPr eaLnBrk="1" hangingPunct="1">
              <a:lnSpc>
                <a:spcPct val="100000"/>
              </a:lnSpc>
              <a:spcBef>
                <a:spcPct val="20000"/>
              </a:spcBef>
              <a:buSzTx/>
              <a:buFont typeface="Arial" panose="020B0604020202020204" pitchFamily="34" charset="0"/>
              <a:buNone/>
            </a:pPr>
            <a:r>
              <a:rPr lang="en-US" altLang="en-US" sz="1600" dirty="0">
                <a:solidFill>
                  <a:srgbClr val="000000"/>
                </a:solidFill>
                <a:latin typeface="+mn-lt"/>
              </a:rPr>
              <a:t>Moving to a new city and starting over </a:t>
            </a:r>
          </a:p>
        </p:txBody>
      </p:sp>
      <p:pic>
        <p:nvPicPr>
          <p:cNvPr id="25" name="Picture 24">
            <a:extLst>
              <a:ext uri="{FF2B5EF4-FFF2-40B4-BE49-F238E27FC236}">
                <a16:creationId xmlns:a16="http://schemas.microsoft.com/office/drawing/2014/main" id="{8CA31E9B-9732-4104-B2A5-C542B24A49F0}"/>
              </a:ext>
            </a:extLst>
          </p:cNvPr>
          <p:cNvPicPr>
            <a:picLocks noChangeAspect="1"/>
          </p:cNvPicPr>
          <p:nvPr/>
        </p:nvPicPr>
        <p:blipFill rotWithShape="1">
          <a:blip r:embed="rId6">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1741457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Tools for Exploring and Planning</a:t>
            </a:r>
          </a:p>
        </p:txBody>
      </p:sp>
      <p:pic>
        <p:nvPicPr>
          <p:cNvPr id="25" name="Picture 24">
            <a:extLst>
              <a:ext uri="{FF2B5EF4-FFF2-40B4-BE49-F238E27FC236}">
                <a16:creationId xmlns:a16="http://schemas.microsoft.com/office/drawing/2014/main" id="{4B39BA6F-5E7C-423F-8B5C-276C9F2C3353}"/>
              </a:ext>
            </a:extLst>
          </p:cNvPr>
          <p:cNvPicPr>
            <a:picLocks noChangeAspect="1"/>
          </p:cNvPicPr>
          <p:nvPr/>
        </p:nvPicPr>
        <p:blipFill>
          <a:blip r:embed="rId2"/>
          <a:stretch>
            <a:fillRect/>
          </a:stretch>
        </p:blipFill>
        <p:spPr>
          <a:xfrm>
            <a:off x="146023" y="1727770"/>
            <a:ext cx="5846345" cy="3729447"/>
          </a:xfrm>
          <a:prstGeom prst="rect">
            <a:avLst/>
          </a:prstGeom>
        </p:spPr>
      </p:pic>
      <p:pic>
        <p:nvPicPr>
          <p:cNvPr id="26" name="Content Placeholder 3">
            <a:extLst>
              <a:ext uri="{FF2B5EF4-FFF2-40B4-BE49-F238E27FC236}">
                <a16:creationId xmlns:a16="http://schemas.microsoft.com/office/drawing/2014/main" id="{676D69AB-E68C-4649-8E2F-74F1C3B25DB4}"/>
              </a:ext>
            </a:extLst>
          </p:cNvPr>
          <p:cNvPicPr>
            <a:picLocks noGrp="1" noChangeAspect="1"/>
          </p:cNvPicPr>
          <p:nvPr>
            <p:ph idx="1"/>
          </p:nvPr>
        </p:nvPicPr>
        <p:blipFill>
          <a:blip r:embed="rId3"/>
          <a:stretch>
            <a:fillRect/>
          </a:stretch>
        </p:blipFill>
        <p:spPr>
          <a:xfrm>
            <a:off x="6102645" y="1721466"/>
            <a:ext cx="5839700" cy="3735751"/>
          </a:xfrm>
          <a:prstGeom prst="rect">
            <a:avLst/>
          </a:prstGeom>
        </p:spPr>
      </p:pic>
      <p:pic>
        <p:nvPicPr>
          <p:cNvPr id="7" name="Picture 6">
            <a:extLst>
              <a:ext uri="{FF2B5EF4-FFF2-40B4-BE49-F238E27FC236}">
                <a16:creationId xmlns:a16="http://schemas.microsoft.com/office/drawing/2014/main" id="{F5768ACA-49C9-4121-AA62-D38ADEDB6407}"/>
              </a:ext>
            </a:extLst>
          </p:cNvPr>
          <p:cNvPicPr>
            <a:picLocks noChangeAspect="1"/>
          </p:cNvPicPr>
          <p:nvPr/>
        </p:nvPicPr>
        <p:blipFill rotWithShape="1">
          <a:blip r:embed="rId4">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3872991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pic>
        <p:nvPicPr>
          <p:cNvPr id="11" name="Picture 2">
            <a:extLst>
              <a:ext uri="{FF2B5EF4-FFF2-40B4-BE49-F238E27FC236}">
                <a16:creationId xmlns:a16="http://schemas.microsoft.com/office/drawing/2014/main" id="{0EDE8A61-3FD9-4205-98A4-FD17A8CB2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75" b="775"/>
          <a:stretch>
            <a:fillRect/>
          </a:stretch>
        </p:blipFill>
        <p:spPr>
          <a:xfrm>
            <a:off x="835726" y="11442"/>
            <a:ext cx="9698236" cy="6171769"/>
          </a:xfrm>
          <a:prstGeom prst="rect">
            <a:avLst/>
          </a:prstGeom>
        </p:spPr>
      </p:pic>
      <p:sp>
        <p:nvSpPr>
          <p:cNvPr id="12" name="Rectangle 3">
            <a:extLst>
              <a:ext uri="{FF2B5EF4-FFF2-40B4-BE49-F238E27FC236}">
                <a16:creationId xmlns:a16="http://schemas.microsoft.com/office/drawing/2014/main" id="{A9F0DA1C-A189-4DEB-9E2C-29C3509D7917}"/>
              </a:ext>
            </a:extLst>
          </p:cNvPr>
          <p:cNvSpPr>
            <a:spLocks noChangeArrowheads="1"/>
          </p:cNvSpPr>
          <p:nvPr/>
        </p:nvSpPr>
        <p:spPr bwMode="auto">
          <a:xfrm>
            <a:off x="6913503" y="760313"/>
            <a:ext cx="321369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ct val="0"/>
              </a:spcAft>
            </a:pPr>
            <a:r>
              <a:rPr lang="en-US" altLang="x-none" sz="1400" dirty="0">
                <a:solidFill>
                  <a:srgbClr val="000000"/>
                </a:solidFill>
              </a:rPr>
              <a:t>Family and friends</a:t>
            </a:r>
          </a:p>
          <a:p>
            <a:pPr defTabSz="914400" eaLnBrk="0" fontAlgn="base" hangingPunct="0">
              <a:spcBef>
                <a:spcPct val="0"/>
              </a:spcBef>
              <a:spcAft>
                <a:spcPct val="0"/>
              </a:spcAft>
            </a:pPr>
            <a:r>
              <a:rPr lang="en-US" altLang="x-none" sz="1400" dirty="0">
                <a:solidFill>
                  <a:srgbClr val="000000"/>
                </a:solidFill>
              </a:rPr>
              <a:t>Girlfriend</a:t>
            </a:r>
          </a:p>
          <a:p>
            <a:pPr defTabSz="914400" eaLnBrk="0" fontAlgn="base" hangingPunct="0">
              <a:spcBef>
                <a:spcPct val="0"/>
              </a:spcBef>
              <a:spcAft>
                <a:spcPct val="0"/>
              </a:spcAft>
            </a:pPr>
            <a:r>
              <a:rPr lang="en-US" altLang="x-none" sz="1400" dirty="0">
                <a:solidFill>
                  <a:srgbClr val="000000"/>
                </a:solidFill>
              </a:rPr>
              <a:t>Vacations</a:t>
            </a:r>
          </a:p>
          <a:p>
            <a:pPr defTabSz="914400" eaLnBrk="0" fontAlgn="base" hangingPunct="0">
              <a:spcBef>
                <a:spcPct val="0"/>
              </a:spcBef>
              <a:spcAft>
                <a:spcPct val="0"/>
              </a:spcAft>
            </a:pPr>
            <a:r>
              <a:rPr lang="en-US" altLang="x-none" sz="1400" dirty="0">
                <a:solidFill>
                  <a:srgbClr val="000000"/>
                </a:solidFill>
              </a:rPr>
              <a:t>Concerts; WWE; NASCAR</a:t>
            </a:r>
          </a:p>
          <a:p>
            <a:pPr defTabSz="914400" eaLnBrk="0" fontAlgn="base" hangingPunct="0">
              <a:spcBef>
                <a:spcPct val="0"/>
              </a:spcBef>
              <a:spcAft>
                <a:spcPct val="0"/>
              </a:spcAft>
            </a:pPr>
            <a:r>
              <a:rPr lang="en-US" altLang="x-none" sz="1400" dirty="0">
                <a:solidFill>
                  <a:srgbClr val="000000"/>
                </a:solidFill>
              </a:rPr>
              <a:t>Tattoos</a:t>
            </a:r>
          </a:p>
          <a:p>
            <a:pPr defTabSz="914400" eaLnBrk="0" fontAlgn="base" hangingPunct="0">
              <a:spcBef>
                <a:spcPct val="0"/>
              </a:spcBef>
              <a:spcAft>
                <a:spcPct val="0"/>
              </a:spcAft>
            </a:pPr>
            <a:r>
              <a:rPr lang="en-US" altLang="x-none" sz="1400" dirty="0">
                <a:solidFill>
                  <a:srgbClr val="000000"/>
                </a:solidFill>
              </a:rPr>
              <a:t>Money; job or my own business</a:t>
            </a:r>
          </a:p>
          <a:p>
            <a:pPr defTabSz="914400" eaLnBrk="0" fontAlgn="base" hangingPunct="0">
              <a:spcBef>
                <a:spcPct val="0"/>
              </a:spcBef>
              <a:spcAft>
                <a:spcPct val="0"/>
              </a:spcAft>
            </a:pPr>
            <a:r>
              <a:rPr lang="en-US" altLang="x-none" sz="1400" dirty="0">
                <a:solidFill>
                  <a:srgbClr val="000000"/>
                </a:solidFill>
              </a:rPr>
              <a:t>Volunteer at fire station</a:t>
            </a:r>
          </a:p>
          <a:p>
            <a:pPr defTabSz="914400" eaLnBrk="0" fontAlgn="base" hangingPunct="0">
              <a:spcBef>
                <a:spcPct val="0"/>
              </a:spcBef>
              <a:spcAft>
                <a:spcPct val="0"/>
              </a:spcAft>
            </a:pPr>
            <a:r>
              <a:rPr lang="en-US" altLang="x-none" sz="1400" dirty="0">
                <a:solidFill>
                  <a:srgbClr val="000000"/>
                </a:solidFill>
              </a:rPr>
              <a:t>Being Tiger football manager </a:t>
            </a:r>
          </a:p>
          <a:p>
            <a:pPr defTabSz="914400" eaLnBrk="0" fontAlgn="base" hangingPunct="0">
              <a:spcBef>
                <a:spcPct val="0"/>
              </a:spcBef>
              <a:spcAft>
                <a:spcPct val="0"/>
              </a:spcAft>
            </a:pPr>
            <a:r>
              <a:rPr lang="en-US" altLang="x-none" sz="1400" dirty="0">
                <a:solidFill>
                  <a:srgbClr val="000000"/>
                </a:solidFill>
              </a:rPr>
              <a:t>Church </a:t>
            </a:r>
          </a:p>
          <a:p>
            <a:pPr defTabSz="914400" eaLnBrk="0" fontAlgn="base" hangingPunct="0">
              <a:spcBef>
                <a:spcPct val="0"/>
              </a:spcBef>
              <a:spcAft>
                <a:spcPct val="0"/>
              </a:spcAft>
            </a:pPr>
            <a:r>
              <a:rPr lang="en-US" altLang="x-none" sz="1400" dirty="0">
                <a:solidFill>
                  <a:srgbClr val="000000"/>
                </a:solidFill>
              </a:rPr>
              <a:t>Healthy &amp; fit</a:t>
            </a:r>
          </a:p>
          <a:p>
            <a:pPr defTabSz="914400" eaLnBrk="0" fontAlgn="base" hangingPunct="0">
              <a:spcBef>
                <a:spcPct val="0"/>
              </a:spcBef>
              <a:spcAft>
                <a:spcPct val="0"/>
              </a:spcAft>
            </a:pPr>
            <a:r>
              <a:rPr lang="en-US" altLang="x-none" sz="1400" dirty="0">
                <a:solidFill>
                  <a:srgbClr val="000000"/>
                </a:solidFill>
              </a:rPr>
              <a:t>Good food; Pepsi</a:t>
            </a:r>
          </a:p>
          <a:p>
            <a:pPr defTabSz="914400" eaLnBrk="0" fontAlgn="base" hangingPunct="0">
              <a:spcBef>
                <a:spcPct val="0"/>
              </a:spcBef>
              <a:spcAft>
                <a:spcPct val="0"/>
              </a:spcAft>
            </a:pPr>
            <a:r>
              <a:rPr lang="en-US" altLang="x-none" sz="1400" dirty="0">
                <a:solidFill>
                  <a:srgbClr val="000000"/>
                </a:solidFill>
              </a:rPr>
              <a:t>Basketball  </a:t>
            </a:r>
          </a:p>
          <a:p>
            <a:pPr defTabSz="914400" eaLnBrk="0" fontAlgn="base" hangingPunct="0">
              <a:spcBef>
                <a:spcPct val="0"/>
              </a:spcBef>
              <a:spcAft>
                <a:spcPct val="0"/>
              </a:spcAft>
            </a:pPr>
            <a:r>
              <a:rPr lang="en-US" altLang="x-none" sz="1400" dirty="0">
                <a:solidFill>
                  <a:srgbClr val="000000"/>
                </a:solidFill>
              </a:rPr>
              <a:t>Royals baseball</a:t>
            </a:r>
          </a:p>
          <a:p>
            <a:pPr defTabSz="914400" eaLnBrk="0" fontAlgn="base" hangingPunct="0">
              <a:spcBef>
                <a:spcPct val="0"/>
              </a:spcBef>
              <a:spcAft>
                <a:spcPct val="0"/>
              </a:spcAft>
            </a:pPr>
            <a:r>
              <a:rPr lang="en-US" altLang="x-none" sz="1400" dirty="0">
                <a:solidFill>
                  <a:srgbClr val="000000"/>
                </a:solidFill>
              </a:rPr>
              <a:t>Staying active</a:t>
            </a:r>
          </a:p>
        </p:txBody>
      </p:sp>
      <p:sp>
        <p:nvSpPr>
          <p:cNvPr id="13" name="Rectangle 4">
            <a:extLst>
              <a:ext uri="{FF2B5EF4-FFF2-40B4-BE49-F238E27FC236}">
                <a16:creationId xmlns:a16="http://schemas.microsoft.com/office/drawing/2014/main" id="{065DD4BF-6425-4354-8058-675FF010EA7A}"/>
              </a:ext>
            </a:extLst>
          </p:cNvPr>
          <p:cNvSpPr>
            <a:spLocks noChangeArrowheads="1"/>
          </p:cNvSpPr>
          <p:nvPr/>
        </p:nvSpPr>
        <p:spPr bwMode="auto">
          <a:xfrm>
            <a:off x="6969014" y="4839663"/>
            <a:ext cx="3213693" cy="10926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ct val="0"/>
              </a:spcAft>
            </a:pPr>
            <a:r>
              <a:rPr lang="en-US" altLang="x-none" sz="1300" dirty="0">
                <a:solidFill>
                  <a:prstClr val="black"/>
                </a:solidFill>
              </a:rPr>
              <a:t>Poor health, heart disease, diabetes; Poverty/no money; </a:t>
            </a:r>
          </a:p>
          <a:p>
            <a:pPr defTabSz="914400" eaLnBrk="0" fontAlgn="base" hangingPunct="0">
              <a:spcBef>
                <a:spcPct val="0"/>
              </a:spcBef>
              <a:spcAft>
                <a:spcPct val="0"/>
              </a:spcAft>
            </a:pPr>
            <a:r>
              <a:rPr lang="en-US" altLang="x-none" sz="1300" dirty="0">
                <a:solidFill>
                  <a:prstClr val="black"/>
                </a:solidFill>
              </a:rPr>
              <a:t>Guardianship; institution/group home; Segregation/isolation; being lonely</a:t>
            </a:r>
          </a:p>
          <a:p>
            <a:pPr defTabSz="914400" eaLnBrk="0" fontAlgn="base" hangingPunct="0">
              <a:spcBef>
                <a:spcPct val="0"/>
              </a:spcBef>
              <a:spcAft>
                <a:spcPct val="0"/>
              </a:spcAft>
            </a:pPr>
            <a:r>
              <a:rPr lang="en-US" altLang="x-none" sz="1300" dirty="0">
                <a:solidFill>
                  <a:prstClr val="black"/>
                </a:solidFill>
              </a:rPr>
              <a:t>Being treated differently; </a:t>
            </a:r>
          </a:p>
        </p:txBody>
      </p:sp>
      <p:sp>
        <p:nvSpPr>
          <p:cNvPr id="14" name="Rectangle 5">
            <a:extLst>
              <a:ext uri="{FF2B5EF4-FFF2-40B4-BE49-F238E27FC236}">
                <a16:creationId xmlns:a16="http://schemas.microsoft.com/office/drawing/2014/main" id="{7ED8C834-6150-407A-9708-F1342AAF66E3}"/>
              </a:ext>
            </a:extLst>
          </p:cNvPr>
          <p:cNvSpPr>
            <a:spLocks noChangeArrowheads="1"/>
          </p:cNvSpPr>
          <p:nvPr/>
        </p:nvSpPr>
        <p:spPr bwMode="auto">
          <a:xfrm>
            <a:off x="4133566" y="922360"/>
            <a:ext cx="1858802"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ct val="0"/>
              </a:spcAft>
            </a:pPr>
            <a:r>
              <a:rPr lang="en-US" altLang="x-none" sz="1300" dirty="0">
                <a:solidFill>
                  <a:srgbClr val="000000"/>
                </a:solidFill>
              </a:rPr>
              <a:t>Volunteer at fire station; \Workout regularly;    </a:t>
            </a:r>
          </a:p>
          <a:p>
            <a:pPr defTabSz="914400" eaLnBrk="0" fontAlgn="base" hangingPunct="0">
              <a:spcBef>
                <a:spcPct val="0"/>
              </a:spcBef>
              <a:spcAft>
                <a:spcPct val="0"/>
              </a:spcAft>
            </a:pPr>
            <a:r>
              <a:rPr lang="en-US" altLang="x-none" sz="1300" dirty="0">
                <a:solidFill>
                  <a:srgbClr val="000000"/>
                </a:solidFill>
              </a:rPr>
              <a:t>Keep in touch w/ friends; Increase alone time;  </a:t>
            </a:r>
          </a:p>
          <a:p>
            <a:pPr defTabSz="914400" eaLnBrk="0" fontAlgn="base" hangingPunct="0">
              <a:spcBef>
                <a:spcPct val="0"/>
              </a:spcBef>
              <a:spcAft>
                <a:spcPct val="0"/>
              </a:spcAft>
            </a:pPr>
            <a:r>
              <a:rPr lang="en-US" altLang="x-none" sz="1300" dirty="0">
                <a:solidFill>
                  <a:srgbClr val="000000"/>
                </a:solidFill>
              </a:rPr>
              <a:t>Go out with friends;  Spend daytime hours out of the house; </a:t>
            </a:r>
          </a:p>
          <a:p>
            <a:pPr defTabSz="914400" eaLnBrk="0" fontAlgn="base" hangingPunct="0">
              <a:spcBef>
                <a:spcPct val="0"/>
              </a:spcBef>
              <a:spcAft>
                <a:spcPct val="0"/>
              </a:spcAft>
            </a:pPr>
            <a:r>
              <a:rPr lang="en-US" altLang="x-none" sz="1300" dirty="0">
                <a:solidFill>
                  <a:srgbClr val="000000"/>
                </a:solidFill>
              </a:rPr>
              <a:t>Explore micro enterprise; </a:t>
            </a:r>
          </a:p>
        </p:txBody>
      </p:sp>
      <p:sp>
        <p:nvSpPr>
          <p:cNvPr id="15" name="Rectangle 8">
            <a:extLst>
              <a:ext uri="{FF2B5EF4-FFF2-40B4-BE49-F238E27FC236}">
                <a16:creationId xmlns:a16="http://schemas.microsoft.com/office/drawing/2014/main" id="{1176A672-AB2E-4A35-9453-B2310AE7BC42}"/>
              </a:ext>
            </a:extLst>
          </p:cNvPr>
          <p:cNvSpPr>
            <a:spLocks noChangeArrowheads="1"/>
          </p:cNvSpPr>
          <p:nvPr/>
        </p:nvSpPr>
        <p:spPr bwMode="auto">
          <a:xfrm>
            <a:off x="1335530" y="798652"/>
            <a:ext cx="1858802" cy="22929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ct val="0"/>
              </a:spcAft>
            </a:pPr>
            <a:r>
              <a:rPr lang="en-US" altLang="x-none" sz="1300" dirty="0">
                <a:solidFill>
                  <a:srgbClr val="000000"/>
                </a:solidFill>
              </a:rPr>
              <a:t>Chores; boy scouts; </a:t>
            </a:r>
          </a:p>
          <a:p>
            <a:pPr defTabSz="914400" eaLnBrk="0" fontAlgn="base" hangingPunct="0">
              <a:spcBef>
                <a:spcPct val="0"/>
              </a:spcBef>
              <a:spcAft>
                <a:spcPct val="0"/>
              </a:spcAft>
            </a:pPr>
            <a:r>
              <a:rPr lang="en-US" altLang="x-none" sz="1300" dirty="0">
                <a:solidFill>
                  <a:srgbClr val="000000"/>
                </a:solidFill>
              </a:rPr>
              <a:t>School inclusion/circle of friends; </a:t>
            </a:r>
          </a:p>
          <a:p>
            <a:pPr defTabSz="914400" eaLnBrk="0" fontAlgn="base" hangingPunct="0">
              <a:spcBef>
                <a:spcPct val="0"/>
              </a:spcBef>
              <a:spcAft>
                <a:spcPct val="0"/>
              </a:spcAft>
            </a:pPr>
            <a:r>
              <a:rPr lang="en-US" altLang="x-none" sz="1300" dirty="0">
                <a:solidFill>
                  <a:srgbClr val="000000"/>
                </a:solidFill>
              </a:rPr>
              <a:t>Birthday parties; </a:t>
            </a:r>
          </a:p>
          <a:p>
            <a:pPr defTabSz="914400" eaLnBrk="0" fontAlgn="base" hangingPunct="0">
              <a:spcBef>
                <a:spcPct val="0"/>
              </a:spcBef>
              <a:spcAft>
                <a:spcPct val="0"/>
              </a:spcAft>
            </a:pPr>
            <a:r>
              <a:rPr lang="en-US" altLang="x-none" sz="1300" dirty="0">
                <a:solidFill>
                  <a:srgbClr val="000000"/>
                </a:solidFill>
              </a:rPr>
              <a:t>Riding bike; </a:t>
            </a:r>
          </a:p>
          <a:p>
            <a:pPr defTabSz="914400" eaLnBrk="0" fontAlgn="base" hangingPunct="0">
              <a:spcBef>
                <a:spcPct val="0"/>
              </a:spcBef>
              <a:spcAft>
                <a:spcPct val="0"/>
              </a:spcAft>
            </a:pPr>
            <a:r>
              <a:rPr lang="en-US" altLang="x-none" sz="1300" dirty="0">
                <a:solidFill>
                  <a:srgbClr val="000000"/>
                </a:solidFill>
              </a:rPr>
              <a:t>Family vacations; </a:t>
            </a:r>
          </a:p>
          <a:p>
            <a:pPr defTabSz="914400" eaLnBrk="0" fontAlgn="base" hangingPunct="0">
              <a:spcBef>
                <a:spcPct val="0"/>
              </a:spcBef>
              <a:spcAft>
                <a:spcPct val="0"/>
              </a:spcAft>
            </a:pPr>
            <a:r>
              <a:rPr lang="en-US" altLang="x-none" sz="1300" dirty="0">
                <a:solidFill>
                  <a:srgbClr val="000000"/>
                </a:solidFill>
              </a:rPr>
              <a:t>Church youth group; Debit card; </a:t>
            </a:r>
          </a:p>
          <a:p>
            <a:pPr defTabSz="914400" eaLnBrk="0" fontAlgn="base" hangingPunct="0">
              <a:spcBef>
                <a:spcPct val="0"/>
              </a:spcBef>
              <a:spcAft>
                <a:spcPct val="0"/>
              </a:spcAft>
            </a:pPr>
            <a:r>
              <a:rPr lang="en-US" altLang="x-none" sz="1300" dirty="0">
                <a:solidFill>
                  <a:srgbClr val="000000"/>
                </a:solidFill>
              </a:rPr>
              <a:t>Football manager; Volunteering </a:t>
            </a:r>
          </a:p>
          <a:p>
            <a:pPr defTabSz="914400" eaLnBrk="0" fontAlgn="base" hangingPunct="0">
              <a:spcBef>
                <a:spcPct val="0"/>
              </a:spcBef>
              <a:spcAft>
                <a:spcPct val="0"/>
              </a:spcAft>
            </a:pPr>
            <a:r>
              <a:rPr lang="en-US" altLang="x-none" sz="1300" dirty="0">
                <a:solidFill>
                  <a:srgbClr val="000000"/>
                </a:solidFill>
              </a:rPr>
              <a:t>High School diploma</a:t>
            </a:r>
          </a:p>
        </p:txBody>
      </p:sp>
      <p:sp>
        <p:nvSpPr>
          <p:cNvPr id="16" name="Rectangle 9">
            <a:extLst>
              <a:ext uri="{FF2B5EF4-FFF2-40B4-BE49-F238E27FC236}">
                <a16:creationId xmlns:a16="http://schemas.microsoft.com/office/drawing/2014/main" id="{421A0AEE-5E65-4E95-AAB9-97A4C74CDD33}"/>
              </a:ext>
            </a:extLst>
          </p:cNvPr>
          <p:cNvSpPr>
            <a:spLocks noChangeArrowheads="1"/>
          </p:cNvSpPr>
          <p:nvPr/>
        </p:nvSpPr>
        <p:spPr bwMode="auto">
          <a:xfrm>
            <a:off x="1299782" y="3545090"/>
            <a:ext cx="1930297"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ct val="0"/>
              </a:spcAft>
            </a:pPr>
            <a:r>
              <a:rPr lang="en-US" altLang="x-none" sz="1300" dirty="0">
                <a:solidFill>
                  <a:srgbClr val="000000"/>
                </a:solidFill>
              </a:rPr>
              <a:t>Special education  low expectations;  </a:t>
            </a:r>
          </a:p>
          <a:p>
            <a:pPr defTabSz="914400" eaLnBrk="0" fontAlgn="base" hangingPunct="0">
              <a:spcBef>
                <a:spcPct val="0"/>
              </a:spcBef>
              <a:spcAft>
                <a:spcPct val="0"/>
              </a:spcAft>
            </a:pPr>
            <a:r>
              <a:rPr lang="en-US" altLang="x-none" sz="1300" dirty="0">
                <a:solidFill>
                  <a:srgbClr val="000000"/>
                </a:solidFill>
              </a:rPr>
              <a:t>Para glued to Ben’s side; Pressure to segregate; Medication side effects; </a:t>
            </a:r>
          </a:p>
          <a:p>
            <a:pPr defTabSz="914400" eaLnBrk="0" fontAlgn="base" hangingPunct="0">
              <a:spcBef>
                <a:spcPct val="0"/>
              </a:spcBef>
              <a:spcAft>
                <a:spcPct val="0"/>
              </a:spcAft>
            </a:pPr>
            <a:r>
              <a:rPr lang="en-US" altLang="x-none" sz="1300" dirty="0">
                <a:solidFill>
                  <a:srgbClr val="000000"/>
                </a:solidFill>
              </a:rPr>
              <a:t>Scoliosis; </a:t>
            </a:r>
          </a:p>
          <a:p>
            <a:pPr defTabSz="914400" eaLnBrk="0" fontAlgn="base" hangingPunct="0">
              <a:spcBef>
                <a:spcPct val="0"/>
              </a:spcBef>
              <a:spcAft>
                <a:spcPct val="0"/>
              </a:spcAft>
            </a:pPr>
            <a:r>
              <a:rPr lang="en-US" altLang="x-none" sz="1300" dirty="0">
                <a:solidFill>
                  <a:srgbClr val="000000"/>
                </a:solidFill>
              </a:rPr>
              <a:t>Seizures; </a:t>
            </a:r>
          </a:p>
          <a:p>
            <a:pPr defTabSz="914400" eaLnBrk="0" fontAlgn="base" hangingPunct="0">
              <a:spcBef>
                <a:spcPct val="0"/>
              </a:spcBef>
              <a:spcAft>
                <a:spcPct val="0"/>
              </a:spcAft>
            </a:pPr>
            <a:r>
              <a:rPr lang="en-US" altLang="x-none" sz="1300" dirty="0">
                <a:solidFill>
                  <a:srgbClr val="000000"/>
                </a:solidFill>
              </a:rPr>
              <a:t>Physical barriers;  </a:t>
            </a:r>
          </a:p>
        </p:txBody>
      </p:sp>
      <p:sp>
        <p:nvSpPr>
          <p:cNvPr id="17" name="Rectangle 10">
            <a:extLst>
              <a:ext uri="{FF2B5EF4-FFF2-40B4-BE49-F238E27FC236}">
                <a16:creationId xmlns:a16="http://schemas.microsoft.com/office/drawing/2014/main" id="{BD4FC7F6-B80C-4ABA-A078-B1151E284523}"/>
              </a:ext>
            </a:extLst>
          </p:cNvPr>
          <p:cNvSpPr>
            <a:spLocks noChangeArrowheads="1"/>
          </p:cNvSpPr>
          <p:nvPr/>
        </p:nvSpPr>
        <p:spPr bwMode="auto">
          <a:xfrm>
            <a:off x="4004239" y="2849825"/>
            <a:ext cx="5051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ct val="0"/>
              </a:spcAft>
            </a:pPr>
            <a:r>
              <a:rPr lang="en-US" altLang="x-none" sz="1600">
                <a:solidFill>
                  <a:srgbClr val="000000"/>
                </a:solidFill>
              </a:rPr>
              <a:t>25</a:t>
            </a:r>
          </a:p>
        </p:txBody>
      </p:sp>
      <p:sp>
        <p:nvSpPr>
          <p:cNvPr id="18" name="Rectangle 7">
            <a:extLst>
              <a:ext uri="{FF2B5EF4-FFF2-40B4-BE49-F238E27FC236}">
                <a16:creationId xmlns:a16="http://schemas.microsoft.com/office/drawing/2014/main" id="{87175718-9B91-4423-B18A-91C626301F0C}"/>
              </a:ext>
            </a:extLst>
          </p:cNvPr>
          <p:cNvSpPr>
            <a:spLocks noChangeArrowheads="1"/>
          </p:cNvSpPr>
          <p:nvPr/>
        </p:nvSpPr>
        <p:spPr bwMode="auto">
          <a:xfrm>
            <a:off x="4151214" y="3645118"/>
            <a:ext cx="1740299"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0"/>
              </a:spcBef>
              <a:spcAft>
                <a:spcPct val="0"/>
              </a:spcAft>
            </a:pPr>
            <a:r>
              <a:rPr lang="en-US" altLang="x-none" sz="1300" dirty="0">
                <a:solidFill>
                  <a:srgbClr val="000000"/>
                </a:solidFill>
              </a:rPr>
              <a:t>Sitting at home watching TV all day;</a:t>
            </a:r>
          </a:p>
          <a:p>
            <a:pPr defTabSz="914400" eaLnBrk="0" fontAlgn="base" hangingPunct="0">
              <a:spcBef>
                <a:spcPct val="0"/>
              </a:spcBef>
              <a:spcAft>
                <a:spcPct val="0"/>
              </a:spcAft>
            </a:pPr>
            <a:r>
              <a:rPr lang="en-US" altLang="x-none" sz="1300" dirty="0">
                <a:solidFill>
                  <a:srgbClr val="000000"/>
                </a:solidFill>
              </a:rPr>
              <a:t>Rely on paid supports; </a:t>
            </a:r>
          </a:p>
          <a:p>
            <a:pPr defTabSz="914400" eaLnBrk="0" fontAlgn="base" hangingPunct="0">
              <a:spcBef>
                <a:spcPct val="0"/>
              </a:spcBef>
              <a:spcAft>
                <a:spcPct val="0"/>
              </a:spcAft>
            </a:pPr>
            <a:r>
              <a:rPr lang="en-US" altLang="x-none" sz="1300" dirty="0">
                <a:solidFill>
                  <a:srgbClr val="000000"/>
                </a:solidFill>
              </a:rPr>
              <a:t>Gain weight; </a:t>
            </a:r>
          </a:p>
          <a:p>
            <a:pPr defTabSz="914400" eaLnBrk="0" fontAlgn="base" hangingPunct="0">
              <a:spcBef>
                <a:spcPct val="0"/>
              </a:spcBef>
              <a:spcAft>
                <a:spcPct val="0"/>
              </a:spcAft>
            </a:pPr>
            <a:r>
              <a:rPr lang="en-US" altLang="x-none" sz="1300" dirty="0">
                <a:solidFill>
                  <a:srgbClr val="000000"/>
                </a:solidFill>
              </a:rPr>
              <a:t>Eat unhealthy foods or drink too much Pepsi (caffeine); </a:t>
            </a:r>
          </a:p>
        </p:txBody>
      </p:sp>
      <p:pic>
        <p:nvPicPr>
          <p:cNvPr id="19" name="Picture 18">
            <a:extLst>
              <a:ext uri="{FF2B5EF4-FFF2-40B4-BE49-F238E27FC236}">
                <a16:creationId xmlns:a16="http://schemas.microsoft.com/office/drawing/2014/main" id="{40C3E819-A4B4-4A5F-BB90-BD0F35AC51BE}"/>
              </a:ext>
            </a:extLst>
          </p:cNvPr>
          <p:cNvPicPr>
            <a:picLocks noChangeAspect="1"/>
          </p:cNvPicPr>
          <p:nvPr/>
        </p:nvPicPr>
        <p:blipFill rotWithShape="1">
          <a:blip r:embed="rId3">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2802760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pic>
        <p:nvPicPr>
          <p:cNvPr id="19" name="Picture 18">
            <a:extLst>
              <a:ext uri="{FF2B5EF4-FFF2-40B4-BE49-F238E27FC236}">
                <a16:creationId xmlns:a16="http://schemas.microsoft.com/office/drawing/2014/main" id="{B4DF64F3-8BF0-4628-80BE-194FF65743EA}"/>
              </a:ext>
            </a:extLst>
          </p:cNvPr>
          <p:cNvPicPr/>
          <p:nvPr/>
        </p:nvPicPr>
        <p:blipFill rotWithShape="1">
          <a:blip r:embed="rId2"/>
          <a:srcRect t="2342" b="11724"/>
          <a:stretch/>
        </p:blipFill>
        <p:spPr>
          <a:xfrm>
            <a:off x="1040091" y="0"/>
            <a:ext cx="9904554" cy="6112197"/>
          </a:xfrm>
          <a:prstGeom prst="rect">
            <a:avLst/>
          </a:prstGeom>
          <a:ln>
            <a:solidFill>
              <a:schemeClr val="accent1"/>
            </a:solidFill>
          </a:ln>
        </p:spPr>
      </p:pic>
      <p:pic>
        <p:nvPicPr>
          <p:cNvPr id="5" name="Picture 4">
            <a:extLst>
              <a:ext uri="{FF2B5EF4-FFF2-40B4-BE49-F238E27FC236}">
                <a16:creationId xmlns:a16="http://schemas.microsoft.com/office/drawing/2014/main" id="{6CE65B4B-D0FC-44B6-B478-FD5E6D9529FA}"/>
              </a:ext>
            </a:extLst>
          </p:cNvPr>
          <p:cNvPicPr>
            <a:picLocks noChangeAspect="1"/>
          </p:cNvPicPr>
          <p:nvPr/>
        </p:nvPicPr>
        <p:blipFill rotWithShape="1">
          <a:blip r:embed="rId3">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3752658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5726" y="0"/>
            <a:ext cx="11025249" cy="1325563"/>
          </a:xfrm>
        </p:spPr>
        <p:txBody>
          <a:bodyPr>
            <a:normAutofit/>
          </a:bodyPr>
          <a:lstStyle/>
          <a:p>
            <a:r>
              <a:rPr lang="en-US" sz="4000" dirty="0">
                <a:solidFill>
                  <a:schemeClr val="accent2"/>
                </a:solidFill>
              </a:rPr>
              <a:t>Trajectory for Planning Meeting</a:t>
            </a:r>
          </a:p>
        </p:txBody>
      </p:sp>
      <p:pic>
        <p:nvPicPr>
          <p:cNvPr id="10" name="Picture 3">
            <a:extLst>
              <a:ext uri="{FF2B5EF4-FFF2-40B4-BE49-F238E27FC236}">
                <a16:creationId xmlns:a16="http://schemas.microsoft.com/office/drawing/2014/main" id="{A46C1294-2664-413C-ABB5-6CC5EA15BC1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9625" b="10073"/>
          <a:stretch/>
        </p:blipFill>
        <p:spPr bwMode="auto">
          <a:xfrm>
            <a:off x="2118230" y="986053"/>
            <a:ext cx="8460239" cy="52546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B395937-06B4-4A49-A87E-FC876117AE75}"/>
              </a:ext>
            </a:extLst>
          </p:cNvPr>
          <p:cNvPicPr>
            <a:picLocks noChangeAspect="1"/>
          </p:cNvPicPr>
          <p:nvPr/>
        </p:nvPicPr>
        <p:blipFill rotWithShape="1">
          <a:blip r:embed="rId3">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493167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1D50B018-16AE-4089-AF99-F83CDBF6CC0B}"/>
              </a:ext>
            </a:extLst>
          </p:cNvPr>
          <p:cNvSpPr>
            <a:spLocks noGrp="1"/>
          </p:cNvSpPr>
          <p:nvPr>
            <p:ph type="title"/>
          </p:nvPr>
        </p:nvSpPr>
        <p:spPr>
          <a:xfrm>
            <a:off x="2257792" y="900254"/>
            <a:ext cx="7594687" cy="3974124"/>
          </a:xfrm>
        </p:spPr>
        <p:txBody>
          <a:bodyPr vert="horz" lIns="91440" tIns="45720" rIns="91440" bIns="45720" rtlCol="0" anchor="ctr">
            <a:normAutofit/>
          </a:bodyPr>
          <a:lstStyle/>
          <a:p>
            <a:pPr algn="ctr"/>
            <a:r>
              <a:rPr lang="en-US" sz="5400" dirty="0">
                <a:solidFill>
                  <a:schemeClr val="bg1">
                    <a:lumMod val="95000"/>
                    <a:lumOff val="5000"/>
                  </a:schemeClr>
                </a:solidFill>
              </a:rPr>
              <a:t>Determining Who Will Help to Reach the Vision and How</a:t>
            </a:r>
          </a:p>
        </p:txBody>
      </p:sp>
      <p:pic>
        <p:nvPicPr>
          <p:cNvPr id="20" name="Picture 19">
            <a:extLst>
              <a:ext uri="{FF2B5EF4-FFF2-40B4-BE49-F238E27FC236}">
                <a16:creationId xmlns:a16="http://schemas.microsoft.com/office/drawing/2014/main" id="{3B173DD3-7285-46FE-ACD6-06C62EA9D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4163" y="4081264"/>
            <a:ext cx="2441943" cy="251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93958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rawing, table&#10;&#10;Description automatically generated">
            <a:extLst>
              <a:ext uri="{FF2B5EF4-FFF2-40B4-BE49-F238E27FC236}">
                <a16:creationId xmlns:a16="http://schemas.microsoft.com/office/drawing/2014/main" id="{A919F6CC-4CD4-46DC-BB95-6B9502895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515" y="2095676"/>
            <a:ext cx="2364021" cy="564056"/>
          </a:xfrm>
          <a:prstGeom prst="rect">
            <a:avLst/>
          </a:prstGeom>
        </p:spPr>
      </p:pic>
      <p:sp>
        <p:nvSpPr>
          <p:cNvPr id="2" name="Title 1">
            <a:extLst>
              <a:ext uri="{FF2B5EF4-FFF2-40B4-BE49-F238E27FC236}">
                <a16:creationId xmlns:a16="http://schemas.microsoft.com/office/drawing/2014/main" id="{F962098E-540B-4F99-B064-A97A0159E9E6}"/>
              </a:ext>
            </a:extLst>
          </p:cNvPr>
          <p:cNvSpPr>
            <a:spLocks noGrp="1"/>
          </p:cNvSpPr>
          <p:nvPr>
            <p:ph type="title"/>
          </p:nvPr>
        </p:nvSpPr>
        <p:spPr/>
        <p:txBody>
          <a:bodyPr/>
          <a:lstStyle/>
          <a:p>
            <a:r>
              <a:rPr lang="en-US" dirty="0">
                <a:solidFill>
                  <a:schemeClr val="accent2"/>
                </a:solidFill>
              </a:rPr>
              <a:t>Welcome</a:t>
            </a:r>
          </a:p>
        </p:txBody>
      </p:sp>
      <p:sp>
        <p:nvSpPr>
          <p:cNvPr id="7" name="Footer Placeholder 8">
            <a:extLst>
              <a:ext uri="{FF2B5EF4-FFF2-40B4-BE49-F238E27FC236}">
                <a16:creationId xmlns:a16="http://schemas.microsoft.com/office/drawing/2014/main" id="{94042900-2C5E-4489-8350-31EC1D27273A}"/>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11" name="Content Placeholder 2">
            <a:extLst>
              <a:ext uri="{FF2B5EF4-FFF2-40B4-BE49-F238E27FC236}">
                <a16:creationId xmlns:a16="http://schemas.microsoft.com/office/drawing/2014/main" id="{3DB7B54A-DE31-4F83-A066-01C4D2910113}"/>
              </a:ext>
            </a:extLst>
          </p:cNvPr>
          <p:cNvSpPr txBox="1">
            <a:spLocks/>
          </p:cNvSpPr>
          <p:nvPr/>
        </p:nvSpPr>
        <p:spPr>
          <a:xfrm>
            <a:off x="838200" y="1690688"/>
            <a:ext cx="10515600" cy="4525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100" b="1" dirty="0">
                <a:solidFill>
                  <a:schemeClr val="accent1"/>
                </a:solidFill>
              </a:rPr>
              <a:t>Pamela </a:t>
            </a:r>
            <a:r>
              <a:rPr lang="en-US" sz="2100" b="1" dirty="0" err="1">
                <a:solidFill>
                  <a:schemeClr val="accent1"/>
                </a:solidFill>
              </a:rPr>
              <a:t>Sagness</a:t>
            </a:r>
            <a:endParaRPr lang="en-US" sz="2100" b="1" dirty="0">
              <a:solidFill>
                <a:schemeClr val="accent1"/>
              </a:solidFill>
            </a:endParaRPr>
          </a:p>
          <a:p>
            <a:pPr marL="0" indent="0">
              <a:lnSpc>
                <a:spcPct val="110000"/>
              </a:lnSpc>
              <a:buFont typeface="Arial" panose="020B0604020202020204" pitchFamily="34" charset="0"/>
              <a:buNone/>
            </a:pPr>
            <a:r>
              <a:rPr lang="en-US" sz="2100" i="1" dirty="0"/>
              <a:t>Executive Policy Director, Behavioral Health Division</a:t>
            </a:r>
            <a:br>
              <a:rPr lang="en-US" sz="2100" i="1" dirty="0">
                <a:solidFill>
                  <a:schemeClr val="accent1"/>
                </a:solidFill>
              </a:rPr>
            </a:br>
            <a:endParaRPr lang="en-US" sz="2100" i="1" dirty="0">
              <a:solidFill>
                <a:schemeClr val="accent1"/>
              </a:solidFill>
            </a:endParaRPr>
          </a:p>
          <a:p>
            <a:pPr>
              <a:lnSpc>
                <a:spcPct val="120000"/>
              </a:lnSpc>
              <a:spcBef>
                <a:spcPts val="1800"/>
              </a:spcBef>
            </a:pPr>
            <a:r>
              <a:rPr lang="en-US" sz="2100" dirty="0"/>
              <a:t>Responsible for identifying service needs and activities in the state’s behavioral health system. </a:t>
            </a:r>
          </a:p>
          <a:p>
            <a:pPr>
              <a:lnSpc>
                <a:spcPct val="120000"/>
              </a:lnSpc>
              <a:spcBef>
                <a:spcPts val="1800"/>
              </a:spcBef>
            </a:pPr>
            <a:r>
              <a:rPr lang="en-US" sz="2100" dirty="0"/>
              <a:t>Works with partners to address behavioral health needs across the continuum from prevention to recovery. </a:t>
            </a:r>
          </a:p>
          <a:p>
            <a:pPr>
              <a:lnSpc>
                <a:spcPct val="120000"/>
              </a:lnSpc>
              <a:spcBef>
                <a:spcPts val="1800"/>
              </a:spcBef>
            </a:pPr>
            <a:r>
              <a:rPr lang="en-US" sz="2100" dirty="0"/>
              <a:t>Experience as a clinical provider in both the public and private sectors informs her development of effective programs and policies with a focus on systemic change.</a:t>
            </a:r>
          </a:p>
        </p:txBody>
      </p:sp>
      <p:pic>
        <p:nvPicPr>
          <p:cNvPr id="5" name="Picture 4" descr="A picture containing logo&#10;&#10;Description automatically generated">
            <a:extLst>
              <a:ext uri="{FF2B5EF4-FFF2-40B4-BE49-F238E27FC236}">
                <a16:creationId xmlns:a16="http://schemas.microsoft.com/office/drawing/2014/main" id="{E6590F81-B2BF-4DE8-8897-BBF5DA46D1F2}"/>
              </a:ext>
            </a:extLst>
          </p:cNvPr>
          <p:cNvPicPr>
            <a:picLocks noChangeAspect="1"/>
          </p:cNvPicPr>
          <p:nvPr/>
        </p:nvPicPr>
        <p:blipFill rotWithShape="1">
          <a:blip r:embed="rId3">
            <a:extLst>
              <a:ext uri="{28A0092B-C50C-407E-A947-70E740481C1C}">
                <a14:useLocalDpi xmlns:a14="http://schemas.microsoft.com/office/drawing/2010/main" val="0"/>
              </a:ext>
            </a:extLst>
          </a:blip>
          <a:srcRect l="35986" b="57172"/>
          <a:stretch/>
        </p:blipFill>
        <p:spPr>
          <a:xfrm>
            <a:off x="6955074" y="0"/>
            <a:ext cx="5236926" cy="2937164"/>
          </a:xfrm>
          <a:prstGeom prst="rect">
            <a:avLst/>
          </a:prstGeom>
        </p:spPr>
      </p:pic>
    </p:spTree>
    <p:extLst>
      <p:ext uri="{BB962C8B-B14F-4D97-AF65-F5344CB8AC3E}">
        <p14:creationId xmlns:p14="http://schemas.microsoft.com/office/powerpoint/2010/main" val="4117907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8CAEFF-4B9C-444E-BFA3-E37324AE1229}"/>
              </a:ext>
            </a:extLst>
          </p:cNvPr>
          <p:cNvSpPr>
            <a:spLocks noGrp="1"/>
          </p:cNvSpPr>
          <p:nvPr>
            <p:ph type="title"/>
          </p:nvPr>
        </p:nvSpPr>
        <p:spPr>
          <a:xfrm>
            <a:off x="686834" y="591344"/>
            <a:ext cx="3200400" cy="5585619"/>
          </a:xfrm>
        </p:spPr>
        <p:txBody>
          <a:bodyPr>
            <a:normAutofit/>
          </a:bodyPr>
          <a:lstStyle/>
          <a:p>
            <a:r>
              <a:rPr lang="en-US" dirty="0" err="1">
                <a:solidFill>
                  <a:srgbClr val="FFFFFF"/>
                </a:solidFill>
              </a:rPr>
              <a:t>CtLC</a:t>
            </a:r>
            <a:r>
              <a:rPr lang="en-US" dirty="0">
                <a:solidFill>
                  <a:srgbClr val="FFFFFF"/>
                </a:solidFill>
              </a:rPr>
              <a:t> Integrated Support Star</a:t>
            </a: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Footer Placeholder 8">
            <a:extLst>
              <a:ext uri="{FF2B5EF4-FFF2-40B4-BE49-F238E27FC236}">
                <a16:creationId xmlns:a16="http://schemas.microsoft.com/office/drawing/2014/main" id="{E1B51304-710F-454A-B313-92C0BAC26594}"/>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grpSp>
        <p:nvGrpSpPr>
          <p:cNvPr id="16" name="Group 15">
            <a:extLst>
              <a:ext uri="{FF2B5EF4-FFF2-40B4-BE49-F238E27FC236}">
                <a16:creationId xmlns:a16="http://schemas.microsoft.com/office/drawing/2014/main" id="{A04B4E37-8247-406A-9CD9-0FCE1AAB93D2}"/>
              </a:ext>
            </a:extLst>
          </p:cNvPr>
          <p:cNvGrpSpPr/>
          <p:nvPr/>
        </p:nvGrpSpPr>
        <p:grpSpPr>
          <a:xfrm>
            <a:off x="4437104" y="177712"/>
            <a:ext cx="6428817" cy="5999251"/>
            <a:chOff x="5191126" y="-23854"/>
            <a:chExt cx="6495304" cy="6061295"/>
          </a:xfrm>
        </p:grpSpPr>
        <p:pic>
          <p:nvPicPr>
            <p:cNvPr id="17" name="Picture 11">
              <a:extLst>
                <a:ext uri="{FF2B5EF4-FFF2-40B4-BE49-F238E27FC236}">
                  <a16:creationId xmlns:a16="http://schemas.microsoft.com/office/drawing/2014/main" id="{659CF08A-4613-4109-B8EE-EF4902991998}"/>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91126" y="-23854"/>
              <a:ext cx="6495304" cy="60612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21E76881-95B9-4130-AFE0-1EB789B25E2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7151797" y="1836189"/>
              <a:ext cx="2514475" cy="23914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11" name="Picture 10">
            <a:extLst>
              <a:ext uri="{FF2B5EF4-FFF2-40B4-BE49-F238E27FC236}">
                <a16:creationId xmlns:a16="http://schemas.microsoft.com/office/drawing/2014/main" id="{A0DBA448-23D6-4C68-97A6-BC3DB0B9A93F}"/>
              </a:ext>
            </a:extLst>
          </p:cNvPr>
          <p:cNvPicPr>
            <a:picLocks noChangeAspect="1"/>
          </p:cNvPicPr>
          <p:nvPr/>
        </p:nvPicPr>
        <p:blipFill rotWithShape="1">
          <a:blip r:embed="rId4">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3161156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Integrated Services and Supports</a:t>
            </a:r>
          </a:p>
        </p:txBody>
      </p:sp>
      <p:pic>
        <p:nvPicPr>
          <p:cNvPr id="13" name="Picture 2" descr="C:\Users\stjohnj\AppData\Local\Microsoft\Windows\Temporary Internet Files\Content.Outlook\9N7AETT7\circles-int-stars-DOS.png">
            <a:extLst>
              <a:ext uri="{FF2B5EF4-FFF2-40B4-BE49-F238E27FC236}">
                <a16:creationId xmlns:a16="http://schemas.microsoft.com/office/drawing/2014/main" id="{1A6FAB34-3434-42FD-84AB-8247C4BFDB5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632951" y="163859"/>
            <a:ext cx="1952225" cy="19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0850C820-15C3-405E-8DBE-CCBCB6258B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5216"/>
          <a:stretch/>
        </p:blipFill>
        <p:spPr>
          <a:xfrm>
            <a:off x="3947339" y="1539117"/>
            <a:ext cx="3946774" cy="4354233"/>
          </a:xfrm>
          <a:prstGeom prst="rect">
            <a:avLst/>
          </a:prstGeom>
        </p:spPr>
      </p:pic>
      <p:pic>
        <p:nvPicPr>
          <p:cNvPr id="15" name="Picture 2">
            <a:extLst>
              <a:ext uri="{FF2B5EF4-FFF2-40B4-BE49-F238E27FC236}">
                <a16:creationId xmlns:a16="http://schemas.microsoft.com/office/drawing/2014/main" id="{396892C3-BCC9-495E-98D0-1515D1D3EFA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29524" y="4369110"/>
            <a:ext cx="1813616" cy="172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4B3F257-1C34-45FF-B249-36B3F2956D66}"/>
              </a:ext>
            </a:extLst>
          </p:cNvPr>
          <p:cNvPicPr>
            <a:picLocks noChangeAspect="1"/>
          </p:cNvPicPr>
          <p:nvPr/>
        </p:nvPicPr>
        <p:blipFill rotWithShape="1">
          <a:blip r:embed="rId5">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2162600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Integrated Services and Supports</a:t>
            </a:r>
          </a:p>
        </p:txBody>
      </p:sp>
      <p:pic>
        <p:nvPicPr>
          <p:cNvPr id="13" name="Picture 2" descr="C:\Users\stjohnj\AppData\Local\Microsoft\Windows\Temporary Internet Files\Content.Outlook\9N7AETT7\circles-int-stars-DOS.png">
            <a:extLst>
              <a:ext uri="{FF2B5EF4-FFF2-40B4-BE49-F238E27FC236}">
                <a16:creationId xmlns:a16="http://schemas.microsoft.com/office/drawing/2014/main" id="{1A6FAB34-3434-42FD-84AB-8247C4BFDB5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632951" y="163859"/>
            <a:ext cx="1952225" cy="19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0D0816B-31F5-4072-8020-2CB6DCBDFBD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47409" y="1628401"/>
            <a:ext cx="3689918" cy="3539387"/>
          </a:xfrm>
          <a:prstGeom prst="rect">
            <a:avLst/>
          </a:prstGeom>
        </p:spPr>
      </p:pic>
      <p:pic>
        <p:nvPicPr>
          <p:cNvPr id="10" name="Picture 2">
            <a:extLst>
              <a:ext uri="{FF2B5EF4-FFF2-40B4-BE49-F238E27FC236}">
                <a16:creationId xmlns:a16="http://schemas.microsoft.com/office/drawing/2014/main" id="{2022DD8B-997C-4639-8818-9C8A6F5687F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62905" y="4527066"/>
            <a:ext cx="1658925" cy="157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B73BEC0-8C50-410E-B588-31BE1096F390}"/>
              </a:ext>
            </a:extLst>
          </p:cNvPr>
          <p:cNvPicPr>
            <a:picLocks noChangeAspect="1"/>
          </p:cNvPicPr>
          <p:nvPr/>
        </p:nvPicPr>
        <p:blipFill rotWithShape="1">
          <a:blip r:embed="rId5">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2242938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Integrated Services and Supports</a:t>
            </a:r>
          </a:p>
        </p:txBody>
      </p:sp>
      <p:pic>
        <p:nvPicPr>
          <p:cNvPr id="13" name="Picture 2" descr="C:\Users\stjohnj\AppData\Local\Microsoft\Windows\Temporary Internet Files\Content.Outlook\9N7AETT7\circles-int-stars-DOS.png">
            <a:extLst>
              <a:ext uri="{FF2B5EF4-FFF2-40B4-BE49-F238E27FC236}">
                <a16:creationId xmlns:a16="http://schemas.microsoft.com/office/drawing/2014/main" id="{1A6FAB34-3434-42FD-84AB-8247C4BFDB5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632951" y="163859"/>
            <a:ext cx="1952225" cy="19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DD15A77-F4B9-4D67-897C-4823ABFCF5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97368" y="1489476"/>
            <a:ext cx="4054900" cy="4171606"/>
          </a:xfrm>
          <a:prstGeom prst="rect">
            <a:avLst/>
          </a:prstGeom>
        </p:spPr>
      </p:pic>
      <p:pic>
        <p:nvPicPr>
          <p:cNvPr id="12" name="Picture 2">
            <a:extLst>
              <a:ext uri="{FF2B5EF4-FFF2-40B4-BE49-F238E27FC236}">
                <a16:creationId xmlns:a16="http://schemas.microsoft.com/office/drawing/2014/main" id="{5F8778E7-2DC6-4448-A00E-1F22B400A0C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51772" y="4420572"/>
            <a:ext cx="200290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084C367-9909-4B74-8F19-3935CBBC9BEF}"/>
              </a:ext>
            </a:extLst>
          </p:cNvPr>
          <p:cNvPicPr>
            <a:picLocks noChangeAspect="1"/>
          </p:cNvPicPr>
          <p:nvPr/>
        </p:nvPicPr>
        <p:blipFill rotWithShape="1">
          <a:blip r:embed="rId5">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2729230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Integrated Services and Supports</a:t>
            </a:r>
          </a:p>
        </p:txBody>
      </p:sp>
      <p:pic>
        <p:nvPicPr>
          <p:cNvPr id="13" name="Picture 2" descr="C:\Users\stjohnj\AppData\Local\Microsoft\Windows\Temporary Internet Files\Content.Outlook\9N7AETT7\circles-int-stars-DOS.png">
            <a:extLst>
              <a:ext uri="{FF2B5EF4-FFF2-40B4-BE49-F238E27FC236}">
                <a16:creationId xmlns:a16="http://schemas.microsoft.com/office/drawing/2014/main" id="{1A6FAB34-3434-42FD-84AB-8247C4BFDB5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632951" y="163859"/>
            <a:ext cx="1952225" cy="19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2DAD9BF-2A32-45E1-B259-9A734DCF848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90838" y="2626225"/>
            <a:ext cx="4132163" cy="3402958"/>
          </a:xfrm>
          <a:prstGeom prst="rect">
            <a:avLst/>
          </a:prstGeom>
        </p:spPr>
      </p:pic>
      <p:pic>
        <p:nvPicPr>
          <p:cNvPr id="10" name="Picture 2">
            <a:extLst>
              <a:ext uri="{FF2B5EF4-FFF2-40B4-BE49-F238E27FC236}">
                <a16:creationId xmlns:a16="http://schemas.microsoft.com/office/drawing/2014/main" id="{08D01294-A412-4FCD-922C-537FE5D14A6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76914" y="1391566"/>
            <a:ext cx="200290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0466232-2E35-45C2-846A-9101FFC1E9B6}"/>
              </a:ext>
            </a:extLst>
          </p:cNvPr>
          <p:cNvPicPr>
            <a:picLocks noChangeAspect="1"/>
          </p:cNvPicPr>
          <p:nvPr/>
        </p:nvPicPr>
        <p:blipFill rotWithShape="1">
          <a:blip r:embed="rId5">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3036336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Integrated Services and Supports</a:t>
            </a:r>
          </a:p>
        </p:txBody>
      </p:sp>
      <p:pic>
        <p:nvPicPr>
          <p:cNvPr id="13" name="Picture 2" descr="C:\Users\stjohnj\AppData\Local\Microsoft\Windows\Temporary Internet Files\Content.Outlook\9N7AETT7\circles-int-stars-DOS.png">
            <a:extLst>
              <a:ext uri="{FF2B5EF4-FFF2-40B4-BE49-F238E27FC236}">
                <a16:creationId xmlns:a16="http://schemas.microsoft.com/office/drawing/2014/main" id="{1A6FAB34-3434-42FD-84AB-8247C4BFDB5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632951" y="163859"/>
            <a:ext cx="1952225" cy="19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99F78ECE-A542-4CD9-96C8-831CA4FE9F3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954473" y="2665608"/>
            <a:ext cx="4444679" cy="3068947"/>
          </a:xfrm>
          <a:prstGeom prst="rect">
            <a:avLst/>
          </a:prstGeom>
        </p:spPr>
      </p:pic>
      <p:pic>
        <p:nvPicPr>
          <p:cNvPr id="12" name="Picture 2">
            <a:extLst>
              <a:ext uri="{FF2B5EF4-FFF2-40B4-BE49-F238E27FC236}">
                <a16:creationId xmlns:a16="http://schemas.microsoft.com/office/drawing/2014/main" id="{296F6322-F4CE-4E29-8A2B-D8E20775429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19748" y="1452797"/>
            <a:ext cx="200290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5FADCAE-CD51-49D2-8353-FE73E1E356CE}"/>
              </a:ext>
            </a:extLst>
          </p:cNvPr>
          <p:cNvPicPr>
            <a:picLocks noChangeAspect="1"/>
          </p:cNvPicPr>
          <p:nvPr/>
        </p:nvPicPr>
        <p:blipFill rotWithShape="1">
          <a:blip r:embed="rId5">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805065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Focusing ONLY on Eligibility Supports</a:t>
            </a:r>
          </a:p>
        </p:txBody>
      </p:sp>
      <p:cxnSp>
        <p:nvCxnSpPr>
          <p:cNvPr id="8" name="Straight Arrow Connector 29">
            <a:extLst>
              <a:ext uri="{FF2B5EF4-FFF2-40B4-BE49-F238E27FC236}">
                <a16:creationId xmlns:a16="http://schemas.microsoft.com/office/drawing/2014/main" id="{7DB4100F-2CA8-4C9B-B91D-0FA0CF65886F}"/>
              </a:ext>
            </a:extLst>
          </p:cNvPr>
          <p:cNvCxnSpPr>
            <a:cxnSpLocks noChangeShapeType="1"/>
          </p:cNvCxnSpPr>
          <p:nvPr/>
        </p:nvCxnSpPr>
        <p:spPr bwMode="auto">
          <a:xfrm flipV="1">
            <a:off x="1910080" y="2885511"/>
            <a:ext cx="5064370" cy="2954676"/>
          </a:xfrm>
          <a:prstGeom prst="straightConnector1">
            <a:avLst/>
          </a:prstGeom>
          <a:noFill/>
          <a:ln w="76200" cmpd="sng">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0" name="Cloud 9">
            <a:extLst>
              <a:ext uri="{FF2B5EF4-FFF2-40B4-BE49-F238E27FC236}">
                <a16:creationId xmlns:a16="http://schemas.microsoft.com/office/drawing/2014/main" id="{2043C309-5FFE-480F-88EE-8036D322E131}"/>
              </a:ext>
            </a:extLst>
          </p:cNvPr>
          <p:cNvSpPr/>
          <p:nvPr/>
        </p:nvSpPr>
        <p:spPr>
          <a:xfrm>
            <a:off x="6881698" y="1286008"/>
            <a:ext cx="3776777" cy="2225446"/>
          </a:xfrm>
          <a:prstGeom prst="cloud">
            <a:avLst/>
          </a:prstGeom>
          <a:solidFill>
            <a:srgbClr val="59C6D5"/>
          </a:solidFill>
          <a:ln>
            <a:solidFill>
              <a:schemeClr val="tx2"/>
            </a:solidFill>
          </a:ln>
        </p:spPr>
        <p:style>
          <a:lnRef idx="1">
            <a:schemeClr val="accent5"/>
          </a:lnRef>
          <a:fillRef idx="2">
            <a:schemeClr val="accent5"/>
          </a:fillRef>
          <a:effectRef idx="1">
            <a:schemeClr val="accent5"/>
          </a:effectRef>
          <a:fontRef idx="minor">
            <a:schemeClr val="dk1"/>
          </a:fontRef>
        </p:style>
        <p:txBody>
          <a:bodyPr anchor="ctr"/>
          <a:lstStyle/>
          <a:p>
            <a:pPr algn="ctr"/>
            <a:r>
              <a:rPr lang="en-US" dirty="0">
                <a:solidFill>
                  <a:prstClr val="black"/>
                </a:solidFill>
              </a:rPr>
              <a:t>Friends, family, enough money, </a:t>
            </a:r>
          </a:p>
          <a:p>
            <a:pPr algn="ctr"/>
            <a:r>
              <a:rPr lang="en-US" dirty="0">
                <a:solidFill>
                  <a:prstClr val="black"/>
                </a:solidFill>
              </a:rPr>
              <a:t>job I like, home, faith, vacations, health, choice, freedom</a:t>
            </a:r>
          </a:p>
        </p:txBody>
      </p:sp>
      <p:cxnSp>
        <p:nvCxnSpPr>
          <p:cNvPr id="15" name="Straight Connector 14">
            <a:extLst>
              <a:ext uri="{FF2B5EF4-FFF2-40B4-BE49-F238E27FC236}">
                <a16:creationId xmlns:a16="http://schemas.microsoft.com/office/drawing/2014/main" id="{3E8C13F2-A17B-40F9-8D96-89E1F700409C}"/>
              </a:ext>
            </a:extLst>
          </p:cNvPr>
          <p:cNvCxnSpPr>
            <a:cxnSpLocks/>
          </p:cNvCxnSpPr>
          <p:nvPr/>
        </p:nvCxnSpPr>
        <p:spPr>
          <a:xfrm>
            <a:off x="4143441" y="4581197"/>
            <a:ext cx="2842725" cy="546525"/>
          </a:xfrm>
          <a:prstGeom prst="line">
            <a:avLst/>
          </a:prstGeom>
          <a:ln>
            <a:solidFill>
              <a:srgbClr val="8F0000"/>
            </a:solidFill>
            <a:tailEnd type="triangle" w="lg"/>
          </a:ln>
        </p:spPr>
        <p:style>
          <a:lnRef idx="2">
            <a:schemeClr val="accent1"/>
          </a:lnRef>
          <a:fillRef idx="0">
            <a:schemeClr val="accent1"/>
          </a:fillRef>
          <a:effectRef idx="1">
            <a:schemeClr val="accent1"/>
          </a:effectRef>
          <a:fontRef idx="minor">
            <a:schemeClr val="tx1"/>
          </a:fontRef>
        </p:style>
      </p:cxnSp>
      <p:pic>
        <p:nvPicPr>
          <p:cNvPr id="16" name="Picture 15" descr="star-puke.png">
            <a:extLst>
              <a:ext uri="{FF2B5EF4-FFF2-40B4-BE49-F238E27FC236}">
                <a16:creationId xmlns:a16="http://schemas.microsoft.com/office/drawing/2014/main" id="{04E2E6EB-A56D-47C4-BBE3-F1579430E58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05462" y="3888379"/>
            <a:ext cx="1371338" cy="1304230"/>
          </a:xfrm>
          <a:prstGeom prst="rect">
            <a:avLst/>
          </a:prstGeom>
        </p:spPr>
      </p:pic>
      <p:pic>
        <p:nvPicPr>
          <p:cNvPr id="17" name="Picture 3">
            <a:extLst>
              <a:ext uri="{FF2B5EF4-FFF2-40B4-BE49-F238E27FC236}">
                <a16:creationId xmlns:a16="http://schemas.microsoft.com/office/drawing/2014/main" id="{33DEAF5A-57CD-4C96-865E-F3752896A5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13023" y="1521764"/>
            <a:ext cx="2382866" cy="2382866"/>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354216D-331B-4B9A-9773-A6D9E5296869}"/>
              </a:ext>
            </a:extLst>
          </p:cNvPr>
          <p:cNvSpPr txBox="1"/>
          <p:nvPr/>
        </p:nvSpPr>
        <p:spPr>
          <a:xfrm>
            <a:off x="3756698" y="4301210"/>
            <a:ext cx="857444" cy="492443"/>
          </a:xfrm>
          <a:prstGeom prst="rect">
            <a:avLst/>
          </a:prstGeom>
          <a:noFill/>
        </p:spPr>
        <p:txBody>
          <a:bodyPr wrap="square" rtlCol="0">
            <a:spAutoFit/>
          </a:bodyPr>
          <a:lstStyle/>
          <a:p>
            <a:pPr algn="ctr"/>
            <a:r>
              <a:rPr lang="en-US" sz="1300" dirty="0"/>
              <a:t>Eligibility Supports</a:t>
            </a:r>
          </a:p>
        </p:txBody>
      </p:sp>
      <p:sp>
        <p:nvSpPr>
          <p:cNvPr id="19" name="Cloud 18">
            <a:extLst>
              <a:ext uri="{FF2B5EF4-FFF2-40B4-BE49-F238E27FC236}">
                <a16:creationId xmlns:a16="http://schemas.microsoft.com/office/drawing/2014/main" id="{12EAA212-84AF-4E1B-A4F0-AB7F8BF644EF}"/>
              </a:ext>
            </a:extLst>
          </p:cNvPr>
          <p:cNvSpPr/>
          <p:nvPr/>
        </p:nvSpPr>
        <p:spPr>
          <a:xfrm>
            <a:off x="6974450" y="4310884"/>
            <a:ext cx="3298650" cy="1890279"/>
          </a:xfrm>
          <a:prstGeom prst="cloud">
            <a:avLst/>
          </a:prstGeom>
          <a:ln>
            <a:solidFill>
              <a:schemeClr val="accent6"/>
            </a:solidFill>
          </a:ln>
        </p:spPr>
        <p:style>
          <a:lnRef idx="1">
            <a:schemeClr val="accent6"/>
          </a:lnRef>
          <a:fillRef idx="2">
            <a:schemeClr val="accent6"/>
          </a:fillRef>
          <a:effectRef idx="1">
            <a:schemeClr val="accent6"/>
          </a:effectRef>
          <a:fontRef idx="minor">
            <a:schemeClr val="dk1"/>
          </a:fontRef>
        </p:style>
        <p:txBody>
          <a:bodyPr anchor="ctr"/>
          <a:lstStyle/>
          <a:p>
            <a:pPr algn="ctr"/>
            <a:endParaRPr lang="en-US" sz="1600" b="1" dirty="0">
              <a:solidFill>
                <a:prstClr val="black"/>
              </a:solidFill>
            </a:endParaRPr>
          </a:p>
        </p:txBody>
      </p:sp>
      <p:sp>
        <p:nvSpPr>
          <p:cNvPr id="20" name="Rectangle 19">
            <a:extLst>
              <a:ext uri="{FF2B5EF4-FFF2-40B4-BE49-F238E27FC236}">
                <a16:creationId xmlns:a16="http://schemas.microsoft.com/office/drawing/2014/main" id="{F0D3321C-A75B-4BC6-A63E-45409624A6E7}"/>
              </a:ext>
            </a:extLst>
          </p:cNvPr>
          <p:cNvSpPr/>
          <p:nvPr/>
        </p:nvSpPr>
        <p:spPr>
          <a:xfrm>
            <a:off x="7192785" y="4655858"/>
            <a:ext cx="2861979" cy="1200329"/>
          </a:xfrm>
          <a:prstGeom prst="rect">
            <a:avLst/>
          </a:prstGeom>
        </p:spPr>
        <p:txBody>
          <a:bodyPr wrap="square">
            <a:spAutoFit/>
          </a:bodyPr>
          <a:lstStyle/>
          <a:p>
            <a:pPr algn="ctr"/>
            <a:r>
              <a:rPr lang="en-US" dirty="0"/>
              <a:t>Poverty, loneliness, segregation, restrictions, lack of choice, boredom, institutions </a:t>
            </a:r>
          </a:p>
        </p:txBody>
      </p:sp>
      <p:pic>
        <p:nvPicPr>
          <p:cNvPr id="13" name="Picture 12">
            <a:extLst>
              <a:ext uri="{FF2B5EF4-FFF2-40B4-BE49-F238E27FC236}">
                <a16:creationId xmlns:a16="http://schemas.microsoft.com/office/drawing/2014/main" id="{CF24496E-9672-4F17-993A-87AEB2B3DCD8}"/>
              </a:ext>
            </a:extLst>
          </p:cNvPr>
          <p:cNvPicPr>
            <a:picLocks noChangeAspect="1"/>
          </p:cNvPicPr>
          <p:nvPr/>
        </p:nvPicPr>
        <p:blipFill rotWithShape="1">
          <a:blip r:embed="rId4">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1439972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Relying ONLY on Family and Friends</a:t>
            </a:r>
          </a:p>
        </p:txBody>
      </p:sp>
      <p:cxnSp>
        <p:nvCxnSpPr>
          <p:cNvPr id="12" name="Straight Arrow Connector 29">
            <a:extLst>
              <a:ext uri="{FF2B5EF4-FFF2-40B4-BE49-F238E27FC236}">
                <a16:creationId xmlns:a16="http://schemas.microsoft.com/office/drawing/2014/main" id="{9879676C-EBFF-47A7-8CB6-A502745659ED}"/>
              </a:ext>
            </a:extLst>
          </p:cNvPr>
          <p:cNvCxnSpPr>
            <a:cxnSpLocks noChangeShapeType="1"/>
            <a:endCxn id="13" idx="2"/>
          </p:cNvCxnSpPr>
          <p:nvPr/>
        </p:nvCxnSpPr>
        <p:spPr bwMode="auto">
          <a:xfrm flipV="1">
            <a:off x="1910080" y="2439538"/>
            <a:ext cx="5075668" cy="3400654"/>
          </a:xfrm>
          <a:prstGeom prst="straightConnector1">
            <a:avLst/>
          </a:prstGeom>
          <a:noFill/>
          <a:ln w="76200" cmpd="sng">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3" name="Cloud 12">
            <a:extLst>
              <a:ext uri="{FF2B5EF4-FFF2-40B4-BE49-F238E27FC236}">
                <a16:creationId xmlns:a16="http://schemas.microsoft.com/office/drawing/2014/main" id="{97F37E49-B09A-41D3-912C-C4B043B88901}"/>
              </a:ext>
            </a:extLst>
          </p:cNvPr>
          <p:cNvSpPr/>
          <p:nvPr/>
        </p:nvSpPr>
        <p:spPr>
          <a:xfrm>
            <a:off x="6974449" y="1364350"/>
            <a:ext cx="3642620" cy="2150375"/>
          </a:xfrm>
          <a:prstGeom prst="cloud">
            <a:avLst/>
          </a:prstGeom>
          <a:solidFill>
            <a:srgbClr val="59C6D5"/>
          </a:solidFill>
          <a:ln>
            <a:solidFill>
              <a:schemeClr val="tx2"/>
            </a:solidFill>
          </a:ln>
        </p:spPr>
        <p:style>
          <a:lnRef idx="1">
            <a:schemeClr val="accent5"/>
          </a:lnRef>
          <a:fillRef idx="2">
            <a:schemeClr val="accent5"/>
          </a:fillRef>
          <a:effectRef idx="1">
            <a:schemeClr val="accent5"/>
          </a:effectRef>
          <a:fontRef idx="minor">
            <a:schemeClr val="dk1"/>
          </a:fontRef>
        </p:style>
        <p:txBody>
          <a:bodyPr anchor="ctr"/>
          <a:lstStyle/>
          <a:p>
            <a:pPr algn="ctr"/>
            <a:r>
              <a:rPr lang="en-US" dirty="0">
                <a:solidFill>
                  <a:prstClr val="black"/>
                </a:solidFill>
              </a:rPr>
              <a:t>Friends, family, enough money, </a:t>
            </a:r>
          </a:p>
          <a:p>
            <a:pPr algn="ctr"/>
            <a:r>
              <a:rPr lang="en-US" dirty="0">
                <a:solidFill>
                  <a:prstClr val="black"/>
                </a:solidFill>
              </a:rPr>
              <a:t>job I like, home, faith, vacations, health, choice, freedom</a:t>
            </a:r>
          </a:p>
        </p:txBody>
      </p:sp>
      <p:sp>
        <p:nvSpPr>
          <p:cNvPr id="19" name="Cloud 18">
            <a:extLst>
              <a:ext uri="{FF2B5EF4-FFF2-40B4-BE49-F238E27FC236}">
                <a16:creationId xmlns:a16="http://schemas.microsoft.com/office/drawing/2014/main" id="{7AA9D603-EC60-41BE-86A9-A92056337500}"/>
              </a:ext>
            </a:extLst>
          </p:cNvPr>
          <p:cNvSpPr/>
          <p:nvPr/>
        </p:nvSpPr>
        <p:spPr>
          <a:xfrm>
            <a:off x="6984398" y="4381082"/>
            <a:ext cx="3298650" cy="1890279"/>
          </a:xfrm>
          <a:prstGeom prst="cloud">
            <a:avLst/>
          </a:prstGeom>
          <a:ln>
            <a:solidFill>
              <a:schemeClr val="accent6"/>
            </a:solidFill>
          </a:ln>
        </p:spPr>
        <p:style>
          <a:lnRef idx="1">
            <a:schemeClr val="accent6"/>
          </a:lnRef>
          <a:fillRef idx="2">
            <a:schemeClr val="accent6"/>
          </a:fillRef>
          <a:effectRef idx="1">
            <a:schemeClr val="accent6"/>
          </a:effectRef>
          <a:fontRef idx="minor">
            <a:schemeClr val="dk1"/>
          </a:fontRef>
        </p:style>
        <p:txBody>
          <a:bodyPr anchor="ctr"/>
          <a:lstStyle/>
          <a:p>
            <a:pPr algn="ctr"/>
            <a:endParaRPr lang="en-US" sz="1600" b="1" dirty="0">
              <a:solidFill>
                <a:prstClr val="black"/>
              </a:solidFill>
            </a:endParaRPr>
          </a:p>
        </p:txBody>
      </p:sp>
      <p:cxnSp>
        <p:nvCxnSpPr>
          <p:cNvPr id="20" name="Straight Connector 19">
            <a:extLst>
              <a:ext uri="{FF2B5EF4-FFF2-40B4-BE49-F238E27FC236}">
                <a16:creationId xmlns:a16="http://schemas.microsoft.com/office/drawing/2014/main" id="{A5F26CDD-FF6B-4470-8513-C21576C0A80B}"/>
              </a:ext>
            </a:extLst>
          </p:cNvPr>
          <p:cNvCxnSpPr/>
          <p:nvPr/>
        </p:nvCxnSpPr>
        <p:spPr>
          <a:xfrm>
            <a:off x="4219074" y="4609923"/>
            <a:ext cx="2714136" cy="508110"/>
          </a:xfrm>
          <a:prstGeom prst="line">
            <a:avLst/>
          </a:prstGeom>
          <a:ln>
            <a:solidFill>
              <a:srgbClr val="8F0000"/>
            </a:solidFill>
            <a:tailEnd type="triangle" w="lg"/>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EBCA8AA2-C28E-4D82-A0C4-C8901A731F44}"/>
              </a:ext>
            </a:extLst>
          </p:cNvPr>
          <p:cNvGrpSpPr/>
          <p:nvPr/>
        </p:nvGrpSpPr>
        <p:grpSpPr>
          <a:xfrm>
            <a:off x="3317303" y="3816625"/>
            <a:ext cx="1392464" cy="1324322"/>
            <a:chOff x="3317303" y="3816625"/>
            <a:chExt cx="1392464" cy="1324322"/>
          </a:xfrm>
        </p:grpSpPr>
        <p:pic>
          <p:nvPicPr>
            <p:cNvPr id="22" name="Picture 21" descr="star-purple.png">
              <a:extLst>
                <a:ext uri="{FF2B5EF4-FFF2-40B4-BE49-F238E27FC236}">
                  <a16:creationId xmlns:a16="http://schemas.microsoft.com/office/drawing/2014/main" id="{5F0274DD-247B-4EF3-9287-ADB9C56EB86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7303" y="3816625"/>
              <a:ext cx="1392464" cy="1324322"/>
            </a:xfrm>
            <a:prstGeom prst="rect">
              <a:avLst/>
            </a:prstGeom>
          </p:spPr>
        </p:pic>
        <p:sp>
          <p:nvSpPr>
            <p:cNvPr id="23" name="TextBox 22">
              <a:extLst>
                <a:ext uri="{FF2B5EF4-FFF2-40B4-BE49-F238E27FC236}">
                  <a16:creationId xmlns:a16="http://schemas.microsoft.com/office/drawing/2014/main" id="{E056D624-6ADD-4AEF-A5D5-BBC779D787B7}"/>
                </a:ext>
              </a:extLst>
            </p:cNvPr>
            <p:cNvSpPr txBox="1"/>
            <p:nvPr/>
          </p:nvSpPr>
          <p:spPr>
            <a:xfrm>
              <a:off x="3416980" y="4311584"/>
              <a:ext cx="1193109" cy="299078"/>
            </a:xfrm>
            <a:prstGeom prst="rect">
              <a:avLst/>
            </a:prstGeom>
            <a:noFill/>
          </p:spPr>
          <p:txBody>
            <a:bodyPr wrap="square" rtlCol="0">
              <a:spAutoFit/>
            </a:bodyPr>
            <a:lstStyle/>
            <a:p>
              <a:r>
                <a:rPr lang="en-US" sz="1300" dirty="0">
                  <a:solidFill>
                    <a:schemeClr val="bg1"/>
                  </a:solidFill>
                </a:rPr>
                <a:t>Relationships</a:t>
              </a:r>
            </a:p>
          </p:txBody>
        </p:sp>
      </p:grpSp>
      <p:sp>
        <p:nvSpPr>
          <p:cNvPr id="24" name="Rectangle 23">
            <a:extLst>
              <a:ext uri="{FF2B5EF4-FFF2-40B4-BE49-F238E27FC236}">
                <a16:creationId xmlns:a16="http://schemas.microsoft.com/office/drawing/2014/main" id="{B0CD8DFF-2058-41EF-9743-EE9FF8745E4C}"/>
              </a:ext>
            </a:extLst>
          </p:cNvPr>
          <p:cNvSpPr/>
          <p:nvPr/>
        </p:nvSpPr>
        <p:spPr>
          <a:xfrm>
            <a:off x="7252030" y="4726056"/>
            <a:ext cx="2763385" cy="1200329"/>
          </a:xfrm>
          <a:prstGeom prst="rect">
            <a:avLst/>
          </a:prstGeom>
        </p:spPr>
        <p:txBody>
          <a:bodyPr wrap="square">
            <a:spAutoFit/>
          </a:bodyPr>
          <a:lstStyle/>
          <a:p>
            <a:pPr algn="ctr"/>
            <a:r>
              <a:rPr lang="en-US" dirty="0"/>
              <a:t>Poverty, loneliness, segregation, restrictions, lack of choice, boredom, institutions </a:t>
            </a:r>
          </a:p>
        </p:txBody>
      </p:sp>
      <p:pic>
        <p:nvPicPr>
          <p:cNvPr id="25" name="Picture 4" descr="C:\Users\stjohnj\AppData\Local\Microsoft\Windows\Temporary Internet Files\Content.Outlook\9N7AETT7\circles-normal-colors.png">
            <a:extLst>
              <a:ext uri="{FF2B5EF4-FFF2-40B4-BE49-F238E27FC236}">
                <a16:creationId xmlns:a16="http://schemas.microsoft.com/office/drawing/2014/main" id="{01F3DDB9-BC95-4B54-B8F7-7F63365B0DD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74931" y="1588592"/>
            <a:ext cx="2293875" cy="2293875"/>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5C67200-6BF1-4504-BD51-C9F2F138D499}"/>
              </a:ext>
            </a:extLst>
          </p:cNvPr>
          <p:cNvPicPr>
            <a:picLocks noChangeAspect="1"/>
          </p:cNvPicPr>
          <p:nvPr/>
        </p:nvPicPr>
        <p:blipFill rotWithShape="1">
          <a:blip r:embed="rId4">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1345201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28">
            <a:extLst>
              <a:ext uri="{FF2B5EF4-FFF2-40B4-BE49-F238E27FC236}">
                <a16:creationId xmlns:a16="http://schemas.microsoft.com/office/drawing/2014/main" id="{414AC270-B6AD-476F-B99C-0344AA302CCD}"/>
              </a:ext>
            </a:extLst>
          </p:cNvPr>
          <p:cNvSpPr/>
          <p:nvPr/>
        </p:nvSpPr>
        <p:spPr>
          <a:xfrm>
            <a:off x="6974450" y="4310884"/>
            <a:ext cx="3298650" cy="1890279"/>
          </a:xfrm>
          <a:prstGeom prst="cloud">
            <a:avLst/>
          </a:prstGeom>
          <a:ln>
            <a:solidFill>
              <a:schemeClr val="accent6"/>
            </a:solidFill>
          </a:ln>
        </p:spPr>
        <p:style>
          <a:lnRef idx="1">
            <a:schemeClr val="accent6"/>
          </a:lnRef>
          <a:fillRef idx="2">
            <a:schemeClr val="accent6"/>
          </a:fillRef>
          <a:effectRef idx="1">
            <a:schemeClr val="accent6"/>
          </a:effectRef>
          <a:fontRef idx="minor">
            <a:schemeClr val="dk1"/>
          </a:fontRef>
        </p:style>
        <p:txBody>
          <a:bodyPr anchor="ctr"/>
          <a:lstStyle/>
          <a:p>
            <a:pPr algn="ctr"/>
            <a:endParaRPr lang="en-US" sz="1600" b="1" dirty="0">
              <a:solidFill>
                <a:prstClr val="black"/>
              </a:solidFill>
            </a:endParaRPr>
          </a:p>
        </p:txBody>
      </p:sp>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Integrated Services and Supports</a:t>
            </a:r>
          </a:p>
        </p:txBody>
      </p:sp>
      <p:cxnSp>
        <p:nvCxnSpPr>
          <p:cNvPr id="14" name="Straight Arrow Connector 29">
            <a:extLst>
              <a:ext uri="{FF2B5EF4-FFF2-40B4-BE49-F238E27FC236}">
                <a16:creationId xmlns:a16="http://schemas.microsoft.com/office/drawing/2014/main" id="{2640F13D-CDFC-42E3-8964-72C033CFFD35}"/>
              </a:ext>
            </a:extLst>
          </p:cNvPr>
          <p:cNvCxnSpPr>
            <a:cxnSpLocks noChangeShapeType="1"/>
            <a:endCxn id="15" idx="2"/>
          </p:cNvCxnSpPr>
          <p:nvPr/>
        </p:nvCxnSpPr>
        <p:spPr bwMode="auto">
          <a:xfrm flipV="1">
            <a:off x="1910080" y="2477128"/>
            <a:ext cx="5075975" cy="3363064"/>
          </a:xfrm>
          <a:prstGeom prst="straightConnector1">
            <a:avLst/>
          </a:prstGeom>
          <a:noFill/>
          <a:ln w="76200" cmpd="sng">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5" name="Cloud 14">
            <a:extLst>
              <a:ext uri="{FF2B5EF4-FFF2-40B4-BE49-F238E27FC236}">
                <a16:creationId xmlns:a16="http://schemas.microsoft.com/office/drawing/2014/main" id="{DCB77662-A320-4384-A085-CCED6A89A2FD}"/>
              </a:ext>
            </a:extLst>
          </p:cNvPr>
          <p:cNvSpPr/>
          <p:nvPr/>
        </p:nvSpPr>
        <p:spPr>
          <a:xfrm>
            <a:off x="6974450" y="1364350"/>
            <a:ext cx="3741176" cy="2225555"/>
          </a:xfrm>
          <a:prstGeom prst="cloud">
            <a:avLst/>
          </a:prstGeom>
          <a:solidFill>
            <a:srgbClr val="59C6D5"/>
          </a:solidFill>
          <a:ln>
            <a:solidFill>
              <a:schemeClr val="tx2"/>
            </a:solidFill>
          </a:ln>
        </p:spPr>
        <p:style>
          <a:lnRef idx="1">
            <a:schemeClr val="accent5"/>
          </a:lnRef>
          <a:fillRef idx="2">
            <a:schemeClr val="accent5"/>
          </a:fillRef>
          <a:effectRef idx="1">
            <a:schemeClr val="accent5"/>
          </a:effectRef>
          <a:fontRef idx="minor">
            <a:schemeClr val="dk1"/>
          </a:fontRef>
        </p:style>
        <p:txBody>
          <a:bodyPr anchor="ctr"/>
          <a:lstStyle/>
          <a:p>
            <a:pPr algn="ctr"/>
            <a:endParaRPr lang="en-US" dirty="0">
              <a:solidFill>
                <a:prstClr val="black"/>
              </a:solidFill>
            </a:endParaRPr>
          </a:p>
          <a:p>
            <a:pPr algn="ctr"/>
            <a:r>
              <a:rPr lang="en-US" dirty="0">
                <a:solidFill>
                  <a:prstClr val="black"/>
                </a:solidFill>
              </a:rPr>
              <a:t>Friends, family, enough money, </a:t>
            </a:r>
          </a:p>
          <a:p>
            <a:pPr algn="ctr"/>
            <a:r>
              <a:rPr lang="en-US" dirty="0">
                <a:solidFill>
                  <a:prstClr val="black"/>
                </a:solidFill>
              </a:rPr>
              <a:t>job I like, home, faith, vacations, health, choice, freedom</a:t>
            </a:r>
          </a:p>
          <a:p>
            <a:pPr algn="ctr"/>
            <a:endParaRPr lang="en-US" dirty="0">
              <a:solidFill>
                <a:prstClr val="black"/>
              </a:solidFill>
            </a:endParaRPr>
          </a:p>
        </p:txBody>
      </p:sp>
      <p:cxnSp>
        <p:nvCxnSpPr>
          <p:cNvPr id="16" name="Straight Connector 15">
            <a:extLst>
              <a:ext uri="{FF2B5EF4-FFF2-40B4-BE49-F238E27FC236}">
                <a16:creationId xmlns:a16="http://schemas.microsoft.com/office/drawing/2014/main" id="{1EAC5CDC-FB8B-4C12-8F7E-F27C5EF6BC3E}"/>
              </a:ext>
            </a:extLst>
          </p:cNvPr>
          <p:cNvCxnSpPr/>
          <p:nvPr/>
        </p:nvCxnSpPr>
        <p:spPr>
          <a:xfrm>
            <a:off x="4329194" y="4525505"/>
            <a:ext cx="2604017" cy="592528"/>
          </a:xfrm>
          <a:prstGeom prst="line">
            <a:avLst/>
          </a:prstGeom>
          <a:ln>
            <a:solidFill>
              <a:srgbClr val="8F0000"/>
            </a:solidFill>
            <a:prstDash val="dashDot"/>
            <a:tailEnd type="triangle" w="lg"/>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B96A6CE0-0C01-48A4-B62E-B24874C13D23}"/>
              </a:ext>
            </a:extLst>
          </p:cNvPr>
          <p:cNvSpPr/>
          <p:nvPr/>
        </p:nvSpPr>
        <p:spPr>
          <a:xfrm>
            <a:off x="7192785" y="4655858"/>
            <a:ext cx="2861979" cy="1200329"/>
          </a:xfrm>
          <a:prstGeom prst="rect">
            <a:avLst/>
          </a:prstGeom>
        </p:spPr>
        <p:txBody>
          <a:bodyPr wrap="square">
            <a:spAutoFit/>
          </a:bodyPr>
          <a:lstStyle/>
          <a:p>
            <a:pPr algn="ctr"/>
            <a:r>
              <a:rPr lang="en-US" dirty="0"/>
              <a:t>Poverty, loneliness, segregation, restrictions, lack of choice, boredom, institutions </a:t>
            </a:r>
          </a:p>
        </p:txBody>
      </p:sp>
      <p:pic>
        <p:nvPicPr>
          <p:cNvPr id="18" name="Picture 4">
            <a:extLst>
              <a:ext uri="{FF2B5EF4-FFF2-40B4-BE49-F238E27FC236}">
                <a16:creationId xmlns:a16="http://schemas.microsoft.com/office/drawing/2014/main" id="{B75A8E1F-F0E4-4E6C-93D9-A574E6F52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377" y="1569706"/>
            <a:ext cx="2136186" cy="21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8E49C30C-72B6-4BC2-BC61-E53E07753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63" y="3589905"/>
            <a:ext cx="1401538" cy="144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41705CA-5D87-4DD3-B46E-884343B639C9}"/>
              </a:ext>
            </a:extLst>
          </p:cNvPr>
          <p:cNvPicPr>
            <a:picLocks noChangeAspect="1"/>
          </p:cNvPicPr>
          <p:nvPr/>
        </p:nvPicPr>
        <p:blipFill rotWithShape="1">
          <a:blip r:embed="rId4">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26874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308CAEFF-4B9C-444E-BFA3-E37324AE1229}"/>
              </a:ext>
            </a:extLst>
          </p:cNvPr>
          <p:cNvSpPr>
            <a:spLocks noGrp="1"/>
          </p:cNvSpPr>
          <p:nvPr>
            <p:ph type="title"/>
          </p:nvPr>
        </p:nvSpPr>
        <p:spPr>
          <a:xfrm>
            <a:off x="180975" y="591344"/>
            <a:ext cx="3706259" cy="5585619"/>
          </a:xfrm>
        </p:spPr>
        <p:txBody>
          <a:bodyPr>
            <a:normAutofit/>
          </a:bodyPr>
          <a:lstStyle/>
          <a:p>
            <a:r>
              <a:rPr lang="en-US" dirty="0" err="1">
                <a:solidFill>
                  <a:srgbClr val="FFFFFF"/>
                </a:solidFill>
              </a:rPr>
              <a:t>CtLC</a:t>
            </a:r>
            <a:r>
              <a:rPr lang="en-US" dirty="0">
                <a:solidFill>
                  <a:srgbClr val="FFFFFF"/>
                </a:solidFill>
              </a:rPr>
              <a:t> Integrated Support Star </a:t>
            </a:r>
            <a:br>
              <a:rPr lang="en-US" dirty="0">
                <a:solidFill>
                  <a:srgbClr val="FFFFFF"/>
                </a:solidFill>
              </a:rPr>
            </a:br>
            <a:r>
              <a:rPr lang="en-US" dirty="0">
                <a:solidFill>
                  <a:srgbClr val="FFFFFF"/>
                </a:solidFill>
              </a:rPr>
              <a:t>Tools + Resources</a:t>
            </a: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Footer Placeholder 8">
            <a:extLst>
              <a:ext uri="{FF2B5EF4-FFF2-40B4-BE49-F238E27FC236}">
                <a16:creationId xmlns:a16="http://schemas.microsoft.com/office/drawing/2014/main" id="{E1B51304-710F-454A-B313-92C0BAC26594}"/>
              </a:ext>
            </a:extLst>
          </p:cNvPr>
          <p:cNvSpPr>
            <a:spLocks noGrp="1"/>
          </p:cNvSpPr>
          <p:nvPr>
            <p:ph type="ftr" sz="quarter" idx="11"/>
          </p:nvPr>
        </p:nvSpPr>
        <p:spPr>
          <a:xfrm>
            <a:off x="0" y="6356350"/>
            <a:ext cx="12192000" cy="501650"/>
          </a:xfrm>
          <a:solidFill>
            <a:schemeClr val="accent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87482"/>
              </a:solidFill>
              <a:effectLst/>
              <a:uLnTx/>
              <a:uFillTx/>
              <a:latin typeface="Arial"/>
              <a:ea typeface="+mn-ea"/>
              <a:cs typeface="+mn-cs"/>
            </a:endParaRPr>
          </a:p>
        </p:txBody>
      </p:sp>
      <p:pic>
        <p:nvPicPr>
          <p:cNvPr id="11" name="Content Placeholder 5">
            <a:extLst>
              <a:ext uri="{FF2B5EF4-FFF2-40B4-BE49-F238E27FC236}">
                <a16:creationId xmlns:a16="http://schemas.microsoft.com/office/drawing/2014/main" id="{7817FABA-FE02-4007-B2AE-29E94B896443}"/>
              </a:ext>
            </a:extLst>
          </p:cNvPr>
          <p:cNvPicPr>
            <a:picLocks noChangeAspect="1"/>
          </p:cNvPicPr>
          <p:nvPr/>
        </p:nvPicPr>
        <p:blipFill rotWithShape="1">
          <a:blip r:embed="rId2"/>
          <a:srcRect l="1243" t="1882" r="1371" b="7118"/>
          <a:stretch/>
        </p:blipFill>
        <p:spPr>
          <a:xfrm>
            <a:off x="4525455" y="324963"/>
            <a:ext cx="4142275" cy="4997699"/>
          </a:xfrm>
          <a:prstGeom prst="rect">
            <a:avLst/>
          </a:prstGeom>
        </p:spPr>
      </p:pic>
      <p:pic>
        <p:nvPicPr>
          <p:cNvPr id="12" name="Picture 11">
            <a:extLst>
              <a:ext uri="{FF2B5EF4-FFF2-40B4-BE49-F238E27FC236}">
                <a16:creationId xmlns:a16="http://schemas.microsoft.com/office/drawing/2014/main" id="{7F4A7C4E-1DF8-4806-8D6E-A35235088EC6}"/>
              </a:ext>
            </a:extLst>
          </p:cNvPr>
          <p:cNvPicPr>
            <a:picLocks noChangeAspect="1"/>
          </p:cNvPicPr>
          <p:nvPr/>
        </p:nvPicPr>
        <p:blipFill rotWithShape="1">
          <a:blip r:embed="rId3"/>
          <a:srcRect l="2517" t="1181" r="1583" b="6850"/>
          <a:stretch/>
        </p:blipFill>
        <p:spPr>
          <a:xfrm>
            <a:off x="7688908" y="1319298"/>
            <a:ext cx="4083433" cy="5034904"/>
          </a:xfrm>
          <a:prstGeom prst="rect">
            <a:avLst/>
          </a:prstGeom>
        </p:spPr>
      </p:pic>
      <p:pic>
        <p:nvPicPr>
          <p:cNvPr id="14" name="Picture 13">
            <a:extLst>
              <a:ext uri="{FF2B5EF4-FFF2-40B4-BE49-F238E27FC236}">
                <a16:creationId xmlns:a16="http://schemas.microsoft.com/office/drawing/2014/main" id="{72F42009-4F48-4D36-95E5-545C77DE1CF7}"/>
              </a:ext>
            </a:extLst>
          </p:cNvPr>
          <p:cNvPicPr>
            <a:picLocks noChangeAspect="1"/>
          </p:cNvPicPr>
          <p:nvPr/>
        </p:nvPicPr>
        <p:blipFill rotWithShape="1">
          <a:blip r:embed="rId4">
            <a:extLst>
              <a:ext uri="{28A0092B-C50C-407E-A947-70E740481C1C}">
                <a14:useLocalDpi xmlns:a14="http://schemas.microsoft.com/office/drawing/2010/main" val="0"/>
              </a:ext>
            </a:extLst>
          </a:blip>
          <a:srcRect t="51061" b="42467"/>
          <a:stretch/>
        </p:blipFill>
        <p:spPr>
          <a:xfrm>
            <a:off x="642778" y="6354202"/>
            <a:ext cx="5156641" cy="279776"/>
          </a:xfrm>
          <a:prstGeom prst="rect">
            <a:avLst/>
          </a:prstGeom>
        </p:spPr>
      </p:pic>
    </p:spTree>
    <p:extLst>
      <p:ext uri="{BB962C8B-B14F-4D97-AF65-F5344CB8AC3E}">
        <p14:creationId xmlns:p14="http://schemas.microsoft.com/office/powerpoint/2010/main" val="2054748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B018-16AE-4089-AF99-F83CDBF6CC0B}"/>
              </a:ext>
            </a:extLst>
          </p:cNvPr>
          <p:cNvSpPr>
            <a:spLocks noGrp="1"/>
          </p:cNvSpPr>
          <p:nvPr>
            <p:ph type="title"/>
          </p:nvPr>
        </p:nvSpPr>
        <p:spPr/>
        <p:txBody>
          <a:bodyPr/>
          <a:lstStyle/>
          <a:p>
            <a:r>
              <a:rPr lang="en-US" dirty="0">
                <a:solidFill>
                  <a:schemeClr val="accent2"/>
                </a:solidFill>
              </a:rPr>
              <a:t>Statewide + Systemwide Initiative</a:t>
            </a:r>
          </a:p>
        </p:txBody>
      </p:sp>
      <p:sp>
        <p:nvSpPr>
          <p:cNvPr id="3" name="Content Placeholder 2">
            <a:extLst>
              <a:ext uri="{FF2B5EF4-FFF2-40B4-BE49-F238E27FC236}">
                <a16:creationId xmlns:a16="http://schemas.microsoft.com/office/drawing/2014/main" id="{D4ACFEA4-8BF4-4100-88AD-86561127861E}"/>
              </a:ext>
            </a:extLst>
          </p:cNvPr>
          <p:cNvSpPr>
            <a:spLocks noGrp="1"/>
          </p:cNvSpPr>
          <p:nvPr>
            <p:ph idx="1"/>
          </p:nvPr>
        </p:nvSpPr>
        <p:spPr>
          <a:xfrm>
            <a:off x="838200" y="1825625"/>
            <a:ext cx="5688436" cy="4351338"/>
          </a:xfrm>
        </p:spPr>
        <p:txBody>
          <a:bodyPr>
            <a:noAutofit/>
          </a:bodyPr>
          <a:lstStyle/>
          <a:p>
            <a:pPr marL="0" indent="0">
              <a:lnSpc>
                <a:spcPct val="100000"/>
              </a:lnSpc>
              <a:buNone/>
            </a:pPr>
            <a:r>
              <a:rPr lang="en-US" sz="2400" b="1" dirty="0">
                <a:solidFill>
                  <a:schemeClr val="tx2"/>
                </a:solidFill>
              </a:rPr>
              <a:t>Person-Centered Practices (PCP) assist individuals in having control over the life they desire, and fully engaging in their communities.</a:t>
            </a:r>
          </a:p>
          <a:p>
            <a:pPr marL="0" indent="0">
              <a:lnSpc>
                <a:spcPct val="100000"/>
              </a:lnSpc>
              <a:buNone/>
            </a:pPr>
            <a:endParaRPr lang="en-US" sz="2400" i="1" dirty="0"/>
          </a:p>
          <a:p>
            <a:pPr marL="0" indent="0">
              <a:lnSpc>
                <a:spcPct val="100000"/>
              </a:lnSpc>
              <a:buNone/>
            </a:pPr>
            <a:r>
              <a:rPr lang="en-US" sz="2400" dirty="0"/>
              <a:t>North Dakota is developing a strong and consistent statewide vision and universal understanding of person-centeredness across all North Dakota Department of Human Services entities and community partners.</a:t>
            </a:r>
          </a:p>
        </p:txBody>
      </p:sp>
      <p:sp>
        <p:nvSpPr>
          <p:cNvPr id="5" name="Footer Placeholder 8">
            <a:extLst>
              <a:ext uri="{FF2B5EF4-FFF2-40B4-BE49-F238E27FC236}">
                <a16:creationId xmlns:a16="http://schemas.microsoft.com/office/drawing/2014/main" id="{2136F11C-6622-4A6D-A9D9-854CAB6D90C1}"/>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pic>
        <p:nvPicPr>
          <p:cNvPr id="6" name="Picture 5" descr="A close up of a logo&#10;&#10;Description automatically generated">
            <a:extLst>
              <a:ext uri="{FF2B5EF4-FFF2-40B4-BE49-F238E27FC236}">
                <a16:creationId xmlns:a16="http://schemas.microsoft.com/office/drawing/2014/main" id="{F5F4E390-5A55-4984-A478-F7735BE5E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295" y="2209891"/>
            <a:ext cx="4478505" cy="3582805"/>
          </a:xfrm>
          <a:prstGeom prst="rect">
            <a:avLst/>
          </a:prstGeom>
        </p:spPr>
      </p:pic>
    </p:spTree>
    <p:extLst>
      <p:ext uri="{BB962C8B-B14F-4D97-AF65-F5344CB8AC3E}">
        <p14:creationId xmlns:p14="http://schemas.microsoft.com/office/powerpoint/2010/main" val="3352797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308CAEFF-4B9C-444E-BFA3-E37324AE1229}"/>
              </a:ext>
            </a:extLst>
          </p:cNvPr>
          <p:cNvSpPr>
            <a:spLocks noGrp="1"/>
          </p:cNvSpPr>
          <p:nvPr>
            <p:ph type="title"/>
          </p:nvPr>
        </p:nvSpPr>
        <p:spPr>
          <a:xfrm>
            <a:off x="180975" y="591344"/>
            <a:ext cx="3924821" cy="5585619"/>
          </a:xfrm>
        </p:spPr>
        <p:txBody>
          <a:bodyPr>
            <a:normAutofit/>
          </a:bodyPr>
          <a:lstStyle/>
          <a:p>
            <a:r>
              <a:rPr lang="en-US" dirty="0">
                <a:solidFill>
                  <a:srgbClr val="FFFFFF"/>
                </a:solidFill>
              </a:rPr>
              <a:t>Mapping Relationships</a:t>
            </a: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Footer Placeholder 8">
            <a:extLst>
              <a:ext uri="{FF2B5EF4-FFF2-40B4-BE49-F238E27FC236}">
                <a16:creationId xmlns:a16="http://schemas.microsoft.com/office/drawing/2014/main" id="{E1B51304-710F-454A-B313-92C0BAC26594}"/>
              </a:ext>
            </a:extLst>
          </p:cNvPr>
          <p:cNvSpPr>
            <a:spLocks noGrp="1"/>
          </p:cNvSpPr>
          <p:nvPr>
            <p:ph type="ftr" sz="quarter" idx="11"/>
          </p:nvPr>
        </p:nvSpPr>
        <p:spPr>
          <a:xfrm>
            <a:off x="0" y="6356350"/>
            <a:ext cx="12192000" cy="501650"/>
          </a:xfrm>
          <a:solidFill>
            <a:schemeClr val="accent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87482"/>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016ABDAD-B8EA-4F90-A423-662939B724B2}"/>
              </a:ext>
            </a:extLst>
          </p:cNvPr>
          <p:cNvGrpSpPr/>
          <p:nvPr/>
        </p:nvGrpSpPr>
        <p:grpSpPr>
          <a:xfrm>
            <a:off x="5108895" y="201337"/>
            <a:ext cx="6311318" cy="5946732"/>
            <a:chOff x="6485200" y="314614"/>
            <a:chExt cx="5706800" cy="5851679"/>
          </a:xfrm>
        </p:grpSpPr>
        <p:pic>
          <p:nvPicPr>
            <p:cNvPr id="14" name="Content Placeholder 3">
              <a:extLst>
                <a:ext uri="{FF2B5EF4-FFF2-40B4-BE49-F238E27FC236}">
                  <a16:creationId xmlns:a16="http://schemas.microsoft.com/office/drawing/2014/main" id="{05312545-4A77-48FA-92A9-1324D0F39EBE}"/>
                </a:ext>
              </a:extLst>
            </p:cNvPr>
            <p:cNvPicPr>
              <a:picLocks noChangeAspect="1"/>
            </p:cNvPicPr>
            <p:nvPr/>
          </p:nvPicPr>
          <p:blipFill rotWithShape="1">
            <a:blip r:embed="rId2">
              <a:extLst>
                <a:ext uri="{28A0092B-C50C-407E-A947-70E740481C1C}">
                  <a14:useLocalDpi xmlns:a14="http://schemas.microsoft.com/office/drawing/2010/main" val="0"/>
                </a:ext>
              </a:extLst>
            </a:blip>
            <a:srcRect t="7413" b="7413"/>
            <a:stretch/>
          </p:blipFill>
          <p:spPr>
            <a:xfrm>
              <a:off x="6567002" y="542333"/>
              <a:ext cx="5489672" cy="5372100"/>
            </a:xfrm>
            <a:prstGeom prst="rect">
              <a:avLst/>
            </a:prstGeom>
          </p:spPr>
        </p:pic>
        <p:sp>
          <p:nvSpPr>
            <p:cNvPr id="16" name="TextBox 15">
              <a:extLst>
                <a:ext uri="{FF2B5EF4-FFF2-40B4-BE49-F238E27FC236}">
                  <a16:creationId xmlns:a16="http://schemas.microsoft.com/office/drawing/2014/main" id="{BD2F2C15-0994-4660-AB3D-C0EC52657F8E}"/>
                </a:ext>
              </a:extLst>
            </p:cNvPr>
            <p:cNvSpPr txBox="1"/>
            <p:nvPr/>
          </p:nvSpPr>
          <p:spPr>
            <a:xfrm>
              <a:off x="8218452" y="614406"/>
              <a:ext cx="2286000" cy="1384995"/>
            </a:xfrm>
            <a:prstGeom prst="rect">
              <a:avLst/>
            </a:prstGeom>
            <a:noFill/>
          </p:spPr>
          <p:txBody>
            <a:bodyPr wrap="square" rtlCol="0">
              <a:spAutoFit/>
            </a:bodyPr>
            <a:lstStyle/>
            <a:p>
              <a:pPr algn="ctr" defTabSz="457200"/>
              <a:r>
                <a:rPr lang="en-US" sz="1400" dirty="0">
                  <a:solidFill>
                    <a:prstClr val="black"/>
                  </a:solidFill>
                </a:rPr>
                <a:t>Happy, Funny and loving</a:t>
              </a:r>
            </a:p>
            <a:p>
              <a:pPr algn="ctr" defTabSz="457200"/>
              <a:r>
                <a:rPr lang="en-US" sz="1400" dirty="0">
                  <a:solidFill>
                    <a:prstClr val="black"/>
                  </a:solidFill>
                </a:rPr>
                <a:t>Likes to help people</a:t>
              </a:r>
            </a:p>
            <a:p>
              <a:pPr algn="ctr" defTabSz="457200"/>
              <a:r>
                <a:rPr lang="en-US" sz="1400" dirty="0">
                  <a:solidFill>
                    <a:prstClr val="black"/>
                  </a:solidFill>
                </a:rPr>
                <a:t>Likes to try new things</a:t>
              </a:r>
            </a:p>
            <a:p>
              <a:pPr algn="ctr" defTabSz="457200"/>
              <a:r>
                <a:rPr lang="en-US" sz="1400" dirty="0">
                  <a:solidFill>
                    <a:prstClr val="black"/>
                  </a:solidFill>
                </a:rPr>
                <a:t>Police cars, tow trucks, fire engines and racecars</a:t>
              </a:r>
            </a:p>
            <a:p>
              <a:pPr algn="ctr" defTabSz="457200"/>
              <a:r>
                <a:rPr lang="en-US" sz="1400" dirty="0">
                  <a:solidFill>
                    <a:prstClr val="black"/>
                  </a:solidFill>
                </a:rPr>
                <a:t>Golf Cart</a:t>
              </a:r>
            </a:p>
          </p:txBody>
        </p:sp>
        <p:sp>
          <p:nvSpPr>
            <p:cNvPr id="17" name="TextBox 16">
              <a:extLst>
                <a:ext uri="{FF2B5EF4-FFF2-40B4-BE49-F238E27FC236}">
                  <a16:creationId xmlns:a16="http://schemas.microsoft.com/office/drawing/2014/main" id="{A9DAFE9E-A9BF-4C63-9F10-26E7987DEC25}"/>
                </a:ext>
              </a:extLst>
            </p:cNvPr>
            <p:cNvSpPr txBox="1"/>
            <p:nvPr/>
          </p:nvSpPr>
          <p:spPr>
            <a:xfrm>
              <a:off x="9928761" y="2071474"/>
              <a:ext cx="2157568" cy="1323439"/>
            </a:xfrm>
            <a:prstGeom prst="rect">
              <a:avLst/>
            </a:prstGeom>
            <a:noFill/>
          </p:spPr>
          <p:txBody>
            <a:bodyPr wrap="square" rtlCol="0">
              <a:spAutoFit/>
            </a:bodyPr>
            <a:lstStyle/>
            <a:p>
              <a:pPr algn="r" defTabSz="457200"/>
              <a:r>
                <a:rPr lang="en-US" sz="1600" dirty="0">
                  <a:solidFill>
                    <a:prstClr val="black"/>
                  </a:solidFill>
                </a:rPr>
                <a:t>See his girlfriend more</a:t>
              </a:r>
            </a:p>
            <a:p>
              <a:pPr algn="r" defTabSz="457200"/>
              <a:r>
                <a:rPr lang="en-US" sz="1600" dirty="0">
                  <a:solidFill>
                    <a:prstClr val="black"/>
                  </a:solidFill>
                </a:rPr>
                <a:t>Connect with his family</a:t>
              </a:r>
            </a:p>
            <a:p>
              <a:pPr algn="r" defTabSz="457200"/>
              <a:r>
                <a:rPr lang="en-US" sz="1600" dirty="0">
                  <a:solidFill>
                    <a:prstClr val="black"/>
                  </a:solidFill>
                </a:rPr>
                <a:t>Spend more time with friends</a:t>
              </a:r>
            </a:p>
            <a:p>
              <a:pPr algn="r" defTabSz="457200"/>
              <a:endParaRPr lang="en-US" sz="1600" dirty="0">
                <a:solidFill>
                  <a:prstClr val="black"/>
                </a:solidFill>
              </a:endParaRPr>
            </a:p>
          </p:txBody>
        </p:sp>
        <p:sp>
          <p:nvSpPr>
            <p:cNvPr id="18" name="TextBox 17">
              <a:extLst>
                <a:ext uri="{FF2B5EF4-FFF2-40B4-BE49-F238E27FC236}">
                  <a16:creationId xmlns:a16="http://schemas.microsoft.com/office/drawing/2014/main" id="{F9CF752F-595F-4531-92DC-6D9CA8ECB343}"/>
                </a:ext>
              </a:extLst>
            </p:cNvPr>
            <p:cNvSpPr txBox="1"/>
            <p:nvPr/>
          </p:nvSpPr>
          <p:spPr>
            <a:xfrm>
              <a:off x="7365686" y="3815777"/>
              <a:ext cx="1995766" cy="1077218"/>
            </a:xfrm>
            <a:prstGeom prst="rect">
              <a:avLst/>
            </a:prstGeom>
            <a:noFill/>
          </p:spPr>
          <p:txBody>
            <a:bodyPr wrap="square" rtlCol="0">
              <a:spAutoFit/>
            </a:bodyPr>
            <a:lstStyle/>
            <a:p>
              <a:pPr defTabSz="457200"/>
              <a:r>
                <a:rPr lang="en-US" sz="1600" dirty="0">
                  <a:solidFill>
                    <a:prstClr val="black"/>
                  </a:solidFill>
                </a:rPr>
                <a:t>Scouts</a:t>
              </a:r>
            </a:p>
            <a:p>
              <a:pPr defTabSz="457200"/>
              <a:r>
                <a:rPr lang="en-US" sz="1600" dirty="0">
                  <a:solidFill>
                    <a:prstClr val="black"/>
                  </a:solidFill>
                </a:rPr>
                <a:t>Red Robin</a:t>
              </a:r>
            </a:p>
            <a:p>
              <a:pPr defTabSz="457200"/>
              <a:r>
                <a:rPr lang="en-US" sz="1600" dirty="0">
                  <a:solidFill>
                    <a:prstClr val="black"/>
                  </a:solidFill>
                </a:rPr>
                <a:t>Race Tracks</a:t>
              </a:r>
            </a:p>
            <a:p>
              <a:pPr defTabSz="457200"/>
              <a:endParaRPr lang="en-US" sz="1600" dirty="0">
                <a:solidFill>
                  <a:prstClr val="black"/>
                </a:solidFill>
              </a:endParaRPr>
            </a:p>
          </p:txBody>
        </p:sp>
        <p:sp>
          <p:nvSpPr>
            <p:cNvPr id="20" name="TextBox 19">
              <a:extLst>
                <a:ext uri="{FF2B5EF4-FFF2-40B4-BE49-F238E27FC236}">
                  <a16:creationId xmlns:a16="http://schemas.microsoft.com/office/drawing/2014/main" id="{6CEE6C6E-8D17-4307-93A1-BDF140B15EFC}"/>
                </a:ext>
              </a:extLst>
            </p:cNvPr>
            <p:cNvSpPr txBox="1"/>
            <p:nvPr/>
          </p:nvSpPr>
          <p:spPr>
            <a:xfrm>
              <a:off x="9527916" y="4032647"/>
              <a:ext cx="1782644" cy="830997"/>
            </a:xfrm>
            <a:prstGeom prst="rect">
              <a:avLst/>
            </a:prstGeom>
            <a:noFill/>
          </p:spPr>
          <p:txBody>
            <a:bodyPr wrap="square" rtlCol="0">
              <a:spAutoFit/>
            </a:bodyPr>
            <a:lstStyle/>
            <a:p>
              <a:pPr algn="r" defTabSz="457200"/>
              <a:r>
                <a:rPr lang="en-US" sz="1600" dirty="0">
                  <a:solidFill>
                    <a:prstClr val="black"/>
                  </a:solidFill>
                </a:rPr>
                <a:t>Companion Supports </a:t>
              </a:r>
            </a:p>
            <a:p>
              <a:pPr algn="r" defTabSz="457200"/>
              <a:r>
                <a:rPr lang="en-US" sz="1600" dirty="0">
                  <a:solidFill>
                    <a:prstClr val="black"/>
                  </a:solidFill>
                </a:rPr>
                <a:t>day-to-day</a:t>
              </a:r>
            </a:p>
          </p:txBody>
        </p:sp>
        <p:sp>
          <p:nvSpPr>
            <p:cNvPr id="22" name="TextBox 21">
              <a:extLst>
                <a:ext uri="{FF2B5EF4-FFF2-40B4-BE49-F238E27FC236}">
                  <a16:creationId xmlns:a16="http://schemas.microsoft.com/office/drawing/2014/main" id="{F6C70D28-9552-4F5B-AA30-B48B8D98D921}"/>
                </a:ext>
              </a:extLst>
            </p:cNvPr>
            <p:cNvSpPr txBox="1"/>
            <p:nvPr/>
          </p:nvSpPr>
          <p:spPr>
            <a:xfrm>
              <a:off x="6910556" y="1855020"/>
              <a:ext cx="910259" cy="830997"/>
            </a:xfrm>
            <a:prstGeom prst="rect">
              <a:avLst/>
            </a:prstGeom>
            <a:noFill/>
          </p:spPr>
          <p:txBody>
            <a:bodyPr wrap="square" rtlCol="0">
              <a:spAutoFit/>
            </a:bodyPr>
            <a:lstStyle/>
            <a:p>
              <a:pPr defTabSz="457200"/>
              <a:r>
                <a:rPr lang="en-US" sz="1600" dirty="0">
                  <a:solidFill>
                    <a:prstClr val="black"/>
                  </a:solidFill>
                </a:rPr>
                <a:t>I-pad</a:t>
              </a:r>
            </a:p>
            <a:p>
              <a:pPr defTabSz="457200"/>
              <a:r>
                <a:rPr lang="en-US" sz="1600" dirty="0">
                  <a:solidFill>
                    <a:prstClr val="black"/>
                  </a:solidFill>
                </a:rPr>
                <a:t>Smart Phone</a:t>
              </a:r>
            </a:p>
          </p:txBody>
        </p:sp>
        <p:pic>
          <p:nvPicPr>
            <p:cNvPr id="24" name="Picture 23" descr="IMG_3561.JPG">
              <a:extLst>
                <a:ext uri="{FF2B5EF4-FFF2-40B4-BE49-F238E27FC236}">
                  <a16:creationId xmlns:a16="http://schemas.microsoft.com/office/drawing/2014/main" id="{E3EEE2CC-29DE-4976-8B02-B6FDA1075B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543921" y="323041"/>
              <a:ext cx="1015547" cy="1132989"/>
            </a:xfrm>
            <a:prstGeom prst="rect">
              <a:avLst/>
            </a:prstGeom>
          </p:spPr>
        </p:pic>
        <p:pic>
          <p:nvPicPr>
            <p:cNvPr id="25" name="Picture 24" descr="IMG_4629.JPG">
              <a:extLst>
                <a:ext uri="{FF2B5EF4-FFF2-40B4-BE49-F238E27FC236}">
                  <a16:creationId xmlns:a16="http://schemas.microsoft.com/office/drawing/2014/main" id="{A9717613-CB2E-4FA4-B11E-FCB20ED7F0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775287" y="314614"/>
              <a:ext cx="1416713" cy="1287788"/>
            </a:xfrm>
            <a:prstGeom prst="rect">
              <a:avLst/>
            </a:prstGeom>
          </p:spPr>
        </p:pic>
        <p:pic>
          <p:nvPicPr>
            <p:cNvPr id="26" name="Content Placeholder 2">
              <a:extLst>
                <a:ext uri="{FF2B5EF4-FFF2-40B4-BE49-F238E27FC236}">
                  <a16:creationId xmlns:a16="http://schemas.microsoft.com/office/drawing/2014/main" id="{AD213641-0121-452F-A5B5-EAC288CE0D2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0365779" y="4958831"/>
              <a:ext cx="1690895" cy="1207462"/>
            </a:xfrm>
            <a:prstGeom prst="rect">
              <a:avLst/>
            </a:prstGeom>
          </p:spPr>
        </p:pic>
        <p:pic>
          <p:nvPicPr>
            <p:cNvPr id="27" name="Picture 2">
              <a:extLst>
                <a:ext uri="{FF2B5EF4-FFF2-40B4-BE49-F238E27FC236}">
                  <a16:creationId xmlns:a16="http://schemas.microsoft.com/office/drawing/2014/main" id="{63327F37-BE10-45F5-9B81-25F9B324CCE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99465" y="4958831"/>
              <a:ext cx="1546463" cy="11598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8" name="TextBox 27">
              <a:extLst>
                <a:ext uri="{FF2B5EF4-FFF2-40B4-BE49-F238E27FC236}">
                  <a16:creationId xmlns:a16="http://schemas.microsoft.com/office/drawing/2014/main" id="{A4E46072-64AA-4F20-8185-687AB02D0499}"/>
                </a:ext>
              </a:extLst>
            </p:cNvPr>
            <p:cNvSpPr txBox="1"/>
            <p:nvPr/>
          </p:nvSpPr>
          <p:spPr>
            <a:xfrm>
              <a:off x="8345973" y="2830709"/>
              <a:ext cx="1912446" cy="923330"/>
            </a:xfrm>
            <a:prstGeom prst="rect">
              <a:avLst/>
            </a:prstGeom>
            <a:noFill/>
          </p:spPr>
          <p:txBody>
            <a:bodyPr wrap="square" rtlCol="0">
              <a:spAutoFit/>
            </a:bodyPr>
            <a:lstStyle/>
            <a:p>
              <a:pPr algn="ctr"/>
              <a:r>
                <a:rPr lang="en-US" b="1" dirty="0"/>
                <a:t>Eric’s </a:t>
              </a:r>
            </a:p>
            <a:p>
              <a:pPr algn="ctr"/>
              <a:r>
                <a:rPr lang="en-US" b="1" dirty="0"/>
                <a:t>Social and Spiritual</a:t>
              </a:r>
            </a:p>
          </p:txBody>
        </p:sp>
      </p:grpSp>
      <p:pic>
        <p:nvPicPr>
          <p:cNvPr id="29" name="Picture 28">
            <a:extLst>
              <a:ext uri="{FF2B5EF4-FFF2-40B4-BE49-F238E27FC236}">
                <a16:creationId xmlns:a16="http://schemas.microsoft.com/office/drawing/2014/main" id="{E260A1F3-4616-4A91-A75C-D1D4536CEC70}"/>
              </a:ext>
            </a:extLst>
          </p:cNvPr>
          <p:cNvPicPr>
            <a:picLocks noChangeAspect="1"/>
          </p:cNvPicPr>
          <p:nvPr/>
        </p:nvPicPr>
        <p:blipFill rotWithShape="1">
          <a:blip r:embed="rId7">
            <a:extLst>
              <a:ext uri="{28A0092B-C50C-407E-A947-70E740481C1C}">
                <a14:useLocalDpi xmlns:a14="http://schemas.microsoft.com/office/drawing/2010/main" val="0"/>
              </a:ext>
            </a:extLst>
          </a:blip>
          <a:srcRect t="51061" b="42467"/>
          <a:stretch/>
        </p:blipFill>
        <p:spPr>
          <a:xfrm>
            <a:off x="642778" y="6361419"/>
            <a:ext cx="5156641" cy="279776"/>
          </a:xfrm>
          <a:prstGeom prst="rect">
            <a:avLst/>
          </a:prstGeom>
        </p:spPr>
      </p:pic>
    </p:spTree>
    <p:extLst>
      <p:ext uri="{BB962C8B-B14F-4D97-AF65-F5344CB8AC3E}">
        <p14:creationId xmlns:p14="http://schemas.microsoft.com/office/powerpoint/2010/main" val="2042377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308CAEFF-4B9C-444E-BFA3-E37324AE1229}"/>
              </a:ext>
            </a:extLst>
          </p:cNvPr>
          <p:cNvSpPr>
            <a:spLocks noGrp="1"/>
          </p:cNvSpPr>
          <p:nvPr>
            <p:ph type="title"/>
          </p:nvPr>
        </p:nvSpPr>
        <p:spPr>
          <a:xfrm>
            <a:off x="0" y="591344"/>
            <a:ext cx="4167267" cy="5585619"/>
          </a:xfrm>
        </p:spPr>
        <p:txBody>
          <a:bodyPr>
            <a:normAutofit/>
          </a:bodyPr>
          <a:lstStyle/>
          <a:p>
            <a:r>
              <a:rPr lang="en-US" sz="4200" dirty="0">
                <a:solidFill>
                  <a:srgbClr val="FFFFFF"/>
                </a:solidFill>
              </a:rPr>
              <a:t>Problem Solving Transportation</a:t>
            </a: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Footer Placeholder 8">
            <a:extLst>
              <a:ext uri="{FF2B5EF4-FFF2-40B4-BE49-F238E27FC236}">
                <a16:creationId xmlns:a16="http://schemas.microsoft.com/office/drawing/2014/main" id="{E1B51304-710F-454A-B313-92C0BAC26594}"/>
              </a:ext>
            </a:extLst>
          </p:cNvPr>
          <p:cNvSpPr>
            <a:spLocks noGrp="1"/>
          </p:cNvSpPr>
          <p:nvPr>
            <p:ph type="ftr" sz="quarter" idx="11"/>
          </p:nvPr>
        </p:nvSpPr>
        <p:spPr>
          <a:xfrm>
            <a:off x="0" y="6356350"/>
            <a:ext cx="12192000" cy="501650"/>
          </a:xfrm>
          <a:solidFill>
            <a:schemeClr val="accent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87482"/>
              </a:solidFill>
              <a:effectLst/>
              <a:uLnTx/>
              <a:uFillTx/>
              <a:latin typeface="Arial"/>
              <a:ea typeface="+mn-ea"/>
              <a:cs typeface="+mn-cs"/>
            </a:endParaRPr>
          </a:p>
        </p:txBody>
      </p:sp>
      <p:grpSp>
        <p:nvGrpSpPr>
          <p:cNvPr id="29" name="Group 28">
            <a:extLst>
              <a:ext uri="{FF2B5EF4-FFF2-40B4-BE49-F238E27FC236}">
                <a16:creationId xmlns:a16="http://schemas.microsoft.com/office/drawing/2014/main" id="{8E3A3124-031F-4EF6-8B3B-EA281444A2A5}"/>
              </a:ext>
            </a:extLst>
          </p:cNvPr>
          <p:cNvGrpSpPr/>
          <p:nvPr/>
        </p:nvGrpSpPr>
        <p:grpSpPr>
          <a:xfrm>
            <a:off x="4936265" y="267814"/>
            <a:ext cx="6176938" cy="5925468"/>
            <a:chOff x="4489796" y="1632826"/>
            <a:chExt cx="4511945" cy="4534201"/>
          </a:xfrm>
        </p:grpSpPr>
        <p:pic>
          <p:nvPicPr>
            <p:cNvPr id="30" name="Picture 29">
              <a:extLst>
                <a:ext uri="{FF2B5EF4-FFF2-40B4-BE49-F238E27FC236}">
                  <a16:creationId xmlns:a16="http://schemas.microsoft.com/office/drawing/2014/main" id="{BDC9D66A-15C4-45F3-BB21-56D56986A6CB}"/>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696" t="2030" r="2740" b="1743"/>
            <a:stretch/>
          </p:blipFill>
          <p:spPr bwMode="auto">
            <a:xfrm>
              <a:off x="4489796" y="1632826"/>
              <a:ext cx="4511945" cy="4534201"/>
            </a:xfrm>
            <a:prstGeom prst="rect">
              <a:avLst/>
            </a:prstGeom>
            <a:noFill/>
            <a:ln w="9525">
              <a:noFill/>
              <a:miter lim="800000"/>
              <a:headEnd/>
              <a:tailEnd/>
            </a:ln>
            <a:extLst>
              <a:ext uri="{909E8E84-426E-40dd-AFC4-6F175D3DCCD1}">
                <a14:hiddenFill xmlns:a14="http://schemas.microsoft.com/office/drawing/2010/main" xmlns="">
                  <a:solidFill>
                    <a:schemeClr val="accent1"/>
                  </a:solidFill>
                </a14:hiddenFill>
              </a:ext>
            </a:extLst>
          </p:spPr>
        </p:pic>
        <p:sp>
          <p:nvSpPr>
            <p:cNvPr id="31" name="TextBox 30">
              <a:extLst>
                <a:ext uri="{FF2B5EF4-FFF2-40B4-BE49-F238E27FC236}">
                  <a16:creationId xmlns:a16="http://schemas.microsoft.com/office/drawing/2014/main" id="{88FC8795-0996-42F7-B846-FDAD6A7362B3}"/>
                </a:ext>
              </a:extLst>
            </p:cNvPr>
            <p:cNvSpPr txBox="1"/>
            <p:nvPr/>
          </p:nvSpPr>
          <p:spPr>
            <a:xfrm>
              <a:off x="4559332" y="2931369"/>
              <a:ext cx="1720582" cy="790410"/>
            </a:xfrm>
            <a:prstGeom prst="rect">
              <a:avLst/>
            </a:prstGeom>
            <a:noFill/>
          </p:spPr>
          <p:txBody>
            <a:bodyPr wrap="square" rtlCol="0">
              <a:spAutoFit/>
            </a:bodyPr>
            <a:lstStyle/>
            <a:p>
              <a:r>
                <a:rPr lang="en-US" sz="1400" dirty="0">
                  <a:solidFill>
                    <a:srgbClr val="000000"/>
                  </a:solidFill>
                </a:rPr>
                <a:t>GPS</a:t>
              </a:r>
            </a:p>
            <a:p>
              <a:r>
                <a:rPr lang="en-US" sz="1400" dirty="0">
                  <a:solidFill>
                    <a:srgbClr val="000000"/>
                  </a:solidFill>
                </a:rPr>
                <a:t>Find a Friend App</a:t>
              </a:r>
            </a:p>
            <a:p>
              <a:r>
                <a:rPr lang="en-US" sz="1400" dirty="0">
                  <a:solidFill>
                    <a:srgbClr val="000000"/>
                  </a:solidFill>
                </a:rPr>
                <a:t>Google Maps</a:t>
              </a:r>
            </a:p>
            <a:p>
              <a:r>
                <a:rPr lang="en-US" sz="1400" dirty="0">
                  <a:solidFill>
                    <a:srgbClr val="000000"/>
                  </a:solidFill>
                </a:rPr>
                <a:t>Metro Trip Planner</a:t>
              </a:r>
            </a:p>
          </p:txBody>
        </p:sp>
        <p:sp>
          <p:nvSpPr>
            <p:cNvPr id="32" name="TextBox 31">
              <a:extLst>
                <a:ext uri="{FF2B5EF4-FFF2-40B4-BE49-F238E27FC236}">
                  <a16:creationId xmlns:a16="http://schemas.microsoft.com/office/drawing/2014/main" id="{1D880864-3C65-4254-B87C-A0D32A96F238}"/>
                </a:ext>
              </a:extLst>
            </p:cNvPr>
            <p:cNvSpPr txBox="1"/>
            <p:nvPr/>
          </p:nvSpPr>
          <p:spPr>
            <a:xfrm>
              <a:off x="7298457" y="2999492"/>
              <a:ext cx="1556716" cy="1147371"/>
            </a:xfrm>
            <a:prstGeom prst="rect">
              <a:avLst/>
            </a:prstGeom>
            <a:noFill/>
          </p:spPr>
          <p:txBody>
            <a:bodyPr wrap="square" rtlCol="0">
              <a:spAutoFit/>
            </a:bodyPr>
            <a:lstStyle/>
            <a:p>
              <a:pPr algn="r"/>
              <a:r>
                <a:rPr lang="en-US" sz="1400" dirty="0"/>
                <a:t>Neighbors </a:t>
              </a:r>
            </a:p>
            <a:p>
              <a:pPr algn="r"/>
              <a:r>
                <a:rPr lang="en-US" sz="1400" dirty="0"/>
                <a:t>Co-Workers</a:t>
              </a:r>
            </a:p>
            <a:p>
              <a:pPr algn="r"/>
              <a:r>
                <a:rPr lang="en-US" sz="1400" dirty="0"/>
                <a:t>Friends from Church</a:t>
              </a:r>
            </a:p>
            <a:p>
              <a:pPr algn="r"/>
              <a:r>
                <a:rPr lang="en-US" sz="1400" dirty="0"/>
                <a:t>Family</a:t>
              </a:r>
            </a:p>
            <a:p>
              <a:pPr algn="r"/>
              <a:r>
                <a:rPr lang="en-US" sz="1400" dirty="0"/>
                <a:t>Friends from Softball league</a:t>
              </a:r>
            </a:p>
          </p:txBody>
        </p:sp>
        <p:sp>
          <p:nvSpPr>
            <p:cNvPr id="33" name="TextBox 32">
              <a:extLst>
                <a:ext uri="{FF2B5EF4-FFF2-40B4-BE49-F238E27FC236}">
                  <a16:creationId xmlns:a16="http://schemas.microsoft.com/office/drawing/2014/main" id="{84938D91-1534-46D8-89E7-C2D70601BBAE}"/>
                </a:ext>
              </a:extLst>
            </p:cNvPr>
            <p:cNvSpPr txBox="1"/>
            <p:nvPr/>
          </p:nvSpPr>
          <p:spPr>
            <a:xfrm>
              <a:off x="4693260" y="5307657"/>
              <a:ext cx="1694705" cy="790410"/>
            </a:xfrm>
            <a:prstGeom prst="rect">
              <a:avLst/>
            </a:prstGeom>
            <a:noFill/>
          </p:spPr>
          <p:txBody>
            <a:bodyPr wrap="square" rtlCol="0">
              <a:spAutoFit/>
            </a:bodyPr>
            <a:lstStyle/>
            <a:p>
              <a:r>
                <a:rPr lang="en-US" sz="1400" dirty="0" err="1"/>
                <a:t>Ridefinders</a:t>
              </a:r>
              <a:endParaRPr lang="en-US" sz="1400" dirty="0"/>
            </a:p>
            <a:p>
              <a:r>
                <a:rPr lang="en-US" sz="1400" dirty="0"/>
                <a:t>Carpool Connections</a:t>
              </a:r>
            </a:p>
            <a:p>
              <a:r>
                <a:rPr lang="en-US" sz="1400" dirty="0"/>
                <a:t>Share the Ride STL</a:t>
              </a:r>
            </a:p>
            <a:p>
              <a:r>
                <a:rPr lang="en-US" sz="1400" dirty="0"/>
                <a:t>Uber</a:t>
              </a:r>
            </a:p>
          </p:txBody>
        </p:sp>
        <p:sp>
          <p:nvSpPr>
            <p:cNvPr id="34" name="Rectangle 33">
              <a:extLst>
                <a:ext uri="{FF2B5EF4-FFF2-40B4-BE49-F238E27FC236}">
                  <a16:creationId xmlns:a16="http://schemas.microsoft.com/office/drawing/2014/main" id="{82F9F6D0-2BA7-4A69-8C4E-0147B7D8BBA8}"/>
                </a:ext>
              </a:extLst>
            </p:cNvPr>
            <p:cNvSpPr/>
            <p:nvPr/>
          </p:nvSpPr>
          <p:spPr>
            <a:xfrm>
              <a:off x="6745769" y="5199622"/>
              <a:ext cx="2075622" cy="244970"/>
            </a:xfrm>
            <a:prstGeom prst="rect">
              <a:avLst/>
            </a:prstGeom>
          </p:spPr>
          <p:txBody>
            <a:bodyPr wrap="square">
              <a:spAutoFit/>
            </a:bodyPr>
            <a:lstStyle/>
            <a:p>
              <a:pPr algn="r"/>
              <a:endParaRPr lang="en-US" sz="1400" dirty="0">
                <a:solidFill>
                  <a:srgbClr val="000000"/>
                </a:solidFill>
              </a:endParaRPr>
            </a:p>
          </p:txBody>
        </p:sp>
        <p:sp>
          <p:nvSpPr>
            <p:cNvPr id="35" name="TextBox 34">
              <a:extLst>
                <a:ext uri="{FF2B5EF4-FFF2-40B4-BE49-F238E27FC236}">
                  <a16:creationId xmlns:a16="http://schemas.microsoft.com/office/drawing/2014/main" id="{493B1DA3-8523-4D10-BD89-2AA717E1B90C}"/>
                </a:ext>
              </a:extLst>
            </p:cNvPr>
            <p:cNvSpPr txBox="1"/>
            <p:nvPr/>
          </p:nvSpPr>
          <p:spPr>
            <a:xfrm>
              <a:off x="5909068" y="2249518"/>
              <a:ext cx="1859554" cy="711135"/>
            </a:xfrm>
            <a:prstGeom prst="rect">
              <a:avLst/>
            </a:prstGeom>
            <a:noFill/>
          </p:spPr>
          <p:txBody>
            <a:bodyPr wrap="square" rtlCol="0">
              <a:spAutoFit/>
            </a:bodyPr>
            <a:lstStyle/>
            <a:p>
              <a:pPr algn="ctr"/>
              <a:endParaRPr lang="en-US" sz="1400" dirty="0">
                <a:solidFill>
                  <a:srgbClr val="000000"/>
                </a:solidFill>
              </a:endParaRPr>
            </a:p>
            <a:p>
              <a:r>
                <a:rPr lang="en-US" sz="1400" dirty="0"/>
                <a:t>Ability to follow a bus route</a:t>
              </a:r>
            </a:p>
            <a:p>
              <a:r>
                <a:rPr lang="en-US" sz="1200" dirty="0"/>
                <a:t>Ability to input information in the Metro Trip Planner </a:t>
              </a:r>
            </a:p>
          </p:txBody>
        </p:sp>
      </p:grpSp>
      <p:pic>
        <p:nvPicPr>
          <p:cNvPr id="16" name="Picture 15">
            <a:extLst>
              <a:ext uri="{FF2B5EF4-FFF2-40B4-BE49-F238E27FC236}">
                <a16:creationId xmlns:a16="http://schemas.microsoft.com/office/drawing/2014/main" id="{1C0F888D-1193-48D4-AA99-9D400E8A90AE}"/>
              </a:ext>
            </a:extLst>
          </p:cNvPr>
          <p:cNvPicPr>
            <a:picLocks noChangeAspect="1"/>
          </p:cNvPicPr>
          <p:nvPr/>
        </p:nvPicPr>
        <p:blipFill rotWithShape="1">
          <a:blip r:embed="rId3">
            <a:extLst>
              <a:ext uri="{28A0092B-C50C-407E-A947-70E740481C1C}">
                <a14:useLocalDpi xmlns:a14="http://schemas.microsoft.com/office/drawing/2010/main" val="0"/>
              </a:ext>
            </a:extLst>
          </a:blip>
          <a:srcRect t="51061" b="42467"/>
          <a:stretch/>
        </p:blipFill>
        <p:spPr>
          <a:xfrm>
            <a:off x="642778" y="6360955"/>
            <a:ext cx="5156641" cy="279776"/>
          </a:xfrm>
          <a:prstGeom prst="rect">
            <a:avLst/>
          </a:prstGeom>
        </p:spPr>
      </p:pic>
    </p:spTree>
    <p:extLst>
      <p:ext uri="{BB962C8B-B14F-4D97-AF65-F5344CB8AC3E}">
        <p14:creationId xmlns:p14="http://schemas.microsoft.com/office/powerpoint/2010/main" val="423435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308CAEFF-4B9C-444E-BFA3-E37324AE1229}"/>
              </a:ext>
            </a:extLst>
          </p:cNvPr>
          <p:cNvSpPr>
            <a:spLocks noGrp="1"/>
          </p:cNvSpPr>
          <p:nvPr>
            <p:ph type="title"/>
          </p:nvPr>
        </p:nvSpPr>
        <p:spPr>
          <a:xfrm>
            <a:off x="219075" y="591344"/>
            <a:ext cx="3638393" cy="5585619"/>
          </a:xfrm>
        </p:spPr>
        <p:txBody>
          <a:bodyPr>
            <a:normAutofit/>
          </a:bodyPr>
          <a:lstStyle/>
          <a:p>
            <a:r>
              <a:rPr lang="en-US" sz="4200" dirty="0">
                <a:solidFill>
                  <a:srgbClr val="FFFFFF"/>
                </a:solidFill>
              </a:rPr>
              <a:t>Problem</a:t>
            </a:r>
            <a:br>
              <a:rPr lang="en-US" sz="4200" dirty="0">
                <a:solidFill>
                  <a:srgbClr val="FFFFFF"/>
                </a:solidFill>
              </a:rPr>
            </a:br>
            <a:r>
              <a:rPr lang="en-US" sz="4200" dirty="0">
                <a:solidFill>
                  <a:srgbClr val="FFFFFF"/>
                </a:solidFill>
              </a:rPr>
              <a:t>Solving for</a:t>
            </a:r>
            <a:br>
              <a:rPr lang="en-US" sz="4200" dirty="0">
                <a:solidFill>
                  <a:srgbClr val="FFFFFF"/>
                </a:solidFill>
              </a:rPr>
            </a:br>
            <a:r>
              <a:rPr lang="en-US" sz="4200" dirty="0">
                <a:solidFill>
                  <a:srgbClr val="FFFFFF"/>
                </a:solidFill>
              </a:rPr>
              <a:t>Decision Making</a:t>
            </a:r>
            <a:br>
              <a:rPr lang="en-US" sz="4200" dirty="0">
                <a:solidFill>
                  <a:srgbClr val="FFFFFF"/>
                </a:solidFill>
              </a:rPr>
            </a:br>
            <a:r>
              <a:rPr lang="en-US" sz="4200" dirty="0">
                <a:solidFill>
                  <a:srgbClr val="FFFFFF"/>
                </a:solidFill>
              </a:rPr>
              <a:t>Supports</a:t>
            </a: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Footer Placeholder 8">
            <a:extLst>
              <a:ext uri="{FF2B5EF4-FFF2-40B4-BE49-F238E27FC236}">
                <a16:creationId xmlns:a16="http://schemas.microsoft.com/office/drawing/2014/main" id="{E1B51304-710F-454A-B313-92C0BAC26594}"/>
              </a:ext>
            </a:extLst>
          </p:cNvPr>
          <p:cNvSpPr>
            <a:spLocks noGrp="1"/>
          </p:cNvSpPr>
          <p:nvPr>
            <p:ph type="ftr" sz="quarter" idx="11"/>
          </p:nvPr>
        </p:nvSpPr>
        <p:spPr>
          <a:xfrm>
            <a:off x="0" y="6356350"/>
            <a:ext cx="12192000" cy="501650"/>
          </a:xfrm>
          <a:solidFill>
            <a:schemeClr val="accent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87482"/>
              </a:solidFill>
              <a:effectLst/>
              <a:uLnTx/>
              <a:uFillTx/>
              <a:latin typeface="Arial"/>
              <a:ea typeface="+mn-ea"/>
              <a:cs typeface="+mn-cs"/>
            </a:endParaRPr>
          </a:p>
        </p:txBody>
      </p:sp>
      <p:pic>
        <p:nvPicPr>
          <p:cNvPr id="16" name="image46.png">
            <a:extLst>
              <a:ext uri="{FF2B5EF4-FFF2-40B4-BE49-F238E27FC236}">
                <a16:creationId xmlns:a16="http://schemas.microsoft.com/office/drawing/2014/main" id="{CD7E3090-2450-4D70-ABE9-97B8B327C7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5294" y="216516"/>
            <a:ext cx="5948680" cy="596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 name="Picture 8">
            <a:extLst>
              <a:ext uri="{FF2B5EF4-FFF2-40B4-BE49-F238E27FC236}">
                <a16:creationId xmlns:a16="http://schemas.microsoft.com/office/drawing/2014/main" id="{599C4DB4-0397-4831-9954-6656CE8C1E5F}"/>
              </a:ext>
            </a:extLst>
          </p:cNvPr>
          <p:cNvPicPr>
            <a:picLocks noChangeAspect="1"/>
          </p:cNvPicPr>
          <p:nvPr/>
        </p:nvPicPr>
        <p:blipFill rotWithShape="1">
          <a:blip r:embed="rId3">
            <a:extLst>
              <a:ext uri="{28A0092B-C50C-407E-A947-70E740481C1C}">
                <a14:useLocalDpi xmlns:a14="http://schemas.microsoft.com/office/drawing/2010/main" val="0"/>
              </a:ext>
            </a:extLst>
          </a:blip>
          <a:srcRect t="51061" b="42467"/>
          <a:stretch/>
        </p:blipFill>
        <p:spPr>
          <a:xfrm>
            <a:off x="642778" y="6352057"/>
            <a:ext cx="5156641" cy="279776"/>
          </a:xfrm>
          <a:prstGeom prst="rect">
            <a:avLst/>
          </a:prstGeom>
        </p:spPr>
      </p:pic>
    </p:spTree>
    <p:extLst>
      <p:ext uri="{BB962C8B-B14F-4D97-AF65-F5344CB8AC3E}">
        <p14:creationId xmlns:p14="http://schemas.microsoft.com/office/powerpoint/2010/main" val="39980665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Integrated Supports for Decision Making</a:t>
            </a:r>
          </a:p>
        </p:txBody>
      </p:sp>
      <p:sp>
        <p:nvSpPr>
          <p:cNvPr id="11" name="Content Placeholder 2">
            <a:extLst>
              <a:ext uri="{FF2B5EF4-FFF2-40B4-BE49-F238E27FC236}">
                <a16:creationId xmlns:a16="http://schemas.microsoft.com/office/drawing/2014/main" id="{6D9D6EFD-E90F-4623-B4D2-FD221076466B}"/>
              </a:ext>
            </a:extLst>
          </p:cNvPr>
          <p:cNvSpPr>
            <a:spLocks noGrp="1"/>
          </p:cNvSpPr>
          <p:nvPr>
            <p:ph idx="1"/>
          </p:nvPr>
        </p:nvSpPr>
        <p:spPr>
          <a:xfrm>
            <a:off x="835726" y="1882403"/>
            <a:ext cx="11025249" cy="4055410"/>
          </a:xfrm>
        </p:spPr>
        <p:txBody>
          <a:bodyPr>
            <a:normAutofit/>
          </a:bodyPr>
          <a:lstStyle/>
          <a:p>
            <a:pPr marR="117475">
              <a:lnSpc>
                <a:spcPct val="170000"/>
              </a:lnSpc>
              <a:spcBef>
                <a:spcPts val="0"/>
              </a:spcBef>
            </a:pPr>
            <a:r>
              <a:rPr lang="en-US" sz="2400" spc="-5" dirty="0">
                <a:solidFill>
                  <a:srgbClr val="231F20"/>
                </a:solidFill>
                <a:cs typeface="Calibri"/>
              </a:rPr>
              <a:t>Supports a person needs to </a:t>
            </a:r>
            <a:r>
              <a:rPr lang="en-US" sz="2400" b="1" spc="-5" dirty="0">
                <a:solidFill>
                  <a:schemeClr val="tx2"/>
                </a:solidFill>
                <a:cs typeface="Calibri"/>
              </a:rPr>
              <a:t>understand their choices</a:t>
            </a:r>
            <a:r>
              <a:rPr lang="en-US" sz="2400" spc="-5" dirty="0">
                <a:solidFill>
                  <a:srgbClr val="231F20"/>
                </a:solidFill>
                <a:cs typeface="Calibri"/>
              </a:rPr>
              <a:t>: </a:t>
            </a:r>
          </a:p>
          <a:p>
            <a:pPr marR="117475" lvl="1">
              <a:lnSpc>
                <a:spcPct val="170000"/>
              </a:lnSpc>
              <a:spcBef>
                <a:spcPts val="0"/>
              </a:spcBef>
            </a:pPr>
            <a:r>
              <a:rPr lang="en-US" sz="2000" spc="-5" dirty="0">
                <a:solidFill>
                  <a:srgbClr val="231F20"/>
                </a:solidFill>
                <a:cs typeface="Calibri"/>
              </a:rPr>
              <a:t>Information</a:t>
            </a:r>
          </a:p>
          <a:p>
            <a:pPr marR="117475" lvl="1">
              <a:lnSpc>
                <a:spcPct val="170000"/>
              </a:lnSpc>
              <a:spcBef>
                <a:spcPts val="0"/>
              </a:spcBef>
            </a:pPr>
            <a:r>
              <a:rPr lang="en-US" sz="2000" spc="-5" dirty="0">
                <a:solidFill>
                  <a:srgbClr val="231F20"/>
                </a:solidFill>
                <a:cs typeface="Calibri"/>
              </a:rPr>
              <a:t>Advice</a:t>
            </a:r>
          </a:p>
          <a:p>
            <a:pPr marR="117475">
              <a:lnSpc>
                <a:spcPct val="170000"/>
              </a:lnSpc>
              <a:spcBef>
                <a:spcPts val="0"/>
              </a:spcBef>
            </a:pPr>
            <a:r>
              <a:rPr lang="en-US" sz="2400" spc="-5" dirty="0">
                <a:solidFill>
                  <a:srgbClr val="231F20"/>
                </a:solidFill>
                <a:cs typeface="Calibri"/>
              </a:rPr>
              <a:t>Supports a person needs to </a:t>
            </a:r>
            <a:r>
              <a:rPr lang="en-US" sz="2400" b="1" spc="-5" dirty="0">
                <a:solidFill>
                  <a:schemeClr val="tx2"/>
                </a:solidFill>
                <a:cs typeface="Calibri"/>
              </a:rPr>
              <a:t>communicate their preferences</a:t>
            </a:r>
            <a:r>
              <a:rPr lang="en-US" sz="2400" spc="-5" dirty="0">
                <a:solidFill>
                  <a:srgbClr val="231F20"/>
                </a:solidFill>
                <a:cs typeface="Calibri"/>
              </a:rPr>
              <a:t>: </a:t>
            </a:r>
          </a:p>
          <a:p>
            <a:pPr marR="117475" lvl="1">
              <a:lnSpc>
                <a:spcPct val="170000"/>
              </a:lnSpc>
              <a:spcBef>
                <a:spcPts val="0"/>
              </a:spcBef>
            </a:pPr>
            <a:r>
              <a:rPr lang="en-US" sz="2000" spc="-5" dirty="0">
                <a:solidFill>
                  <a:srgbClr val="231F20"/>
                </a:solidFill>
                <a:cs typeface="Calibri"/>
              </a:rPr>
              <a:t>Communication</a:t>
            </a:r>
            <a:endParaRPr lang="en-US" sz="1600" spc="-5" dirty="0">
              <a:solidFill>
                <a:srgbClr val="231F20"/>
              </a:solidFill>
              <a:cs typeface="Calibri"/>
            </a:endParaRPr>
          </a:p>
          <a:p>
            <a:pPr marR="117475">
              <a:lnSpc>
                <a:spcPct val="170000"/>
              </a:lnSpc>
              <a:spcBef>
                <a:spcPts val="0"/>
              </a:spcBef>
            </a:pPr>
            <a:r>
              <a:rPr lang="en-US" sz="2400" spc="-5" dirty="0">
                <a:solidFill>
                  <a:srgbClr val="231F20"/>
                </a:solidFill>
                <a:cs typeface="Calibri"/>
              </a:rPr>
              <a:t>Supports a person needs to </a:t>
            </a:r>
            <a:r>
              <a:rPr lang="en-US" sz="2400" b="1" spc="-5" dirty="0">
                <a:solidFill>
                  <a:schemeClr val="tx2"/>
                </a:solidFill>
                <a:cs typeface="Calibri"/>
              </a:rPr>
              <a:t>follow through on their decisions</a:t>
            </a:r>
            <a:r>
              <a:rPr lang="en-US" sz="2400" spc="-5" dirty="0">
                <a:solidFill>
                  <a:srgbClr val="231F20"/>
                </a:solidFill>
                <a:cs typeface="Calibri"/>
              </a:rPr>
              <a:t>: </a:t>
            </a:r>
          </a:p>
          <a:p>
            <a:pPr marR="117475" lvl="1">
              <a:lnSpc>
                <a:spcPct val="170000"/>
              </a:lnSpc>
              <a:spcBef>
                <a:spcPts val="0"/>
              </a:spcBef>
            </a:pPr>
            <a:r>
              <a:rPr lang="en-US" sz="2000" spc="-5" dirty="0">
                <a:solidFill>
                  <a:srgbClr val="231F20"/>
                </a:solidFill>
                <a:cs typeface="Calibri"/>
              </a:rPr>
              <a:t>Reminders and logistics</a:t>
            </a:r>
          </a:p>
        </p:txBody>
      </p:sp>
      <p:pic>
        <p:nvPicPr>
          <p:cNvPr id="7" name="Picture 6">
            <a:extLst>
              <a:ext uri="{FF2B5EF4-FFF2-40B4-BE49-F238E27FC236}">
                <a16:creationId xmlns:a16="http://schemas.microsoft.com/office/drawing/2014/main" id="{0317EEBF-F20A-4491-9985-8F361AA27FC9}"/>
              </a:ext>
            </a:extLst>
          </p:cNvPr>
          <p:cNvPicPr>
            <a:picLocks noChangeAspect="1"/>
          </p:cNvPicPr>
          <p:nvPr/>
        </p:nvPicPr>
        <p:blipFill rotWithShape="1">
          <a:blip r:embed="rId2">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2329153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1D50B018-16AE-4089-AF99-F83CDBF6CC0B}"/>
              </a:ext>
            </a:extLst>
          </p:cNvPr>
          <p:cNvSpPr>
            <a:spLocks noGrp="1"/>
          </p:cNvSpPr>
          <p:nvPr>
            <p:ph type="title"/>
          </p:nvPr>
        </p:nvSpPr>
        <p:spPr>
          <a:xfrm>
            <a:off x="2555630" y="1441938"/>
            <a:ext cx="7301433" cy="3974124"/>
          </a:xfrm>
        </p:spPr>
        <p:txBody>
          <a:bodyPr vert="horz" lIns="91440" tIns="45720" rIns="91440" bIns="45720" rtlCol="0" anchor="ctr">
            <a:normAutofit/>
          </a:bodyPr>
          <a:lstStyle/>
          <a:p>
            <a:pPr algn="ctr"/>
            <a:r>
              <a:rPr lang="en-US" sz="5400" dirty="0">
                <a:solidFill>
                  <a:schemeClr val="bg1">
                    <a:lumMod val="95000"/>
                    <a:lumOff val="5000"/>
                  </a:schemeClr>
                </a:solidFill>
              </a:rPr>
              <a:t>Break: </a:t>
            </a:r>
            <a:br>
              <a:rPr lang="en-US" sz="5400" dirty="0">
                <a:solidFill>
                  <a:schemeClr val="bg1">
                    <a:lumMod val="95000"/>
                    <a:lumOff val="5000"/>
                  </a:schemeClr>
                </a:solidFill>
              </a:rPr>
            </a:br>
            <a:r>
              <a:rPr lang="en-US" sz="5400" dirty="0">
                <a:solidFill>
                  <a:schemeClr val="bg1">
                    <a:lumMod val="95000"/>
                    <a:lumOff val="5000"/>
                  </a:schemeClr>
                </a:solidFill>
              </a:rPr>
              <a:t>Five Minutes</a:t>
            </a:r>
          </a:p>
        </p:txBody>
      </p:sp>
    </p:spTree>
    <p:extLst>
      <p:ext uri="{BB962C8B-B14F-4D97-AF65-F5344CB8AC3E}">
        <p14:creationId xmlns:p14="http://schemas.microsoft.com/office/powerpoint/2010/main" val="2909939888"/>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B018-16AE-4089-AF99-F83CDBF6CC0B}"/>
              </a:ext>
            </a:extLst>
          </p:cNvPr>
          <p:cNvSpPr>
            <a:spLocks noGrp="1"/>
          </p:cNvSpPr>
          <p:nvPr>
            <p:ph type="title"/>
          </p:nvPr>
        </p:nvSpPr>
        <p:spPr/>
        <p:txBody>
          <a:bodyPr>
            <a:normAutofit/>
          </a:bodyPr>
          <a:lstStyle/>
          <a:p>
            <a:r>
              <a:rPr lang="en-US" dirty="0">
                <a:solidFill>
                  <a:schemeClr val="accent2"/>
                </a:solidFill>
              </a:rPr>
              <a:t>Panelists Sharing Lived Experiences</a:t>
            </a:r>
          </a:p>
        </p:txBody>
      </p:sp>
      <p:grpSp>
        <p:nvGrpSpPr>
          <p:cNvPr id="14" name="Group 13">
            <a:extLst>
              <a:ext uri="{FF2B5EF4-FFF2-40B4-BE49-F238E27FC236}">
                <a16:creationId xmlns:a16="http://schemas.microsoft.com/office/drawing/2014/main" id="{E65500BE-A118-4826-9DD7-34B4790C0227}"/>
              </a:ext>
            </a:extLst>
          </p:cNvPr>
          <p:cNvGrpSpPr/>
          <p:nvPr/>
        </p:nvGrpSpPr>
        <p:grpSpPr>
          <a:xfrm>
            <a:off x="6051191" y="1614056"/>
            <a:ext cx="2928034" cy="4587845"/>
            <a:chOff x="4567328" y="1606266"/>
            <a:chExt cx="2928034" cy="4587845"/>
          </a:xfrm>
        </p:grpSpPr>
        <p:pic>
          <p:nvPicPr>
            <p:cNvPr id="9" name="Picture 8" descr="Graphical user interface&#10;&#10;Description automatically generated">
              <a:extLst>
                <a:ext uri="{FF2B5EF4-FFF2-40B4-BE49-F238E27FC236}">
                  <a16:creationId xmlns:a16="http://schemas.microsoft.com/office/drawing/2014/main" id="{C9F2744D-E20B-43DC-9C38-5657B1A31A7C}"/>
                </a:ext>
              </a:extLst>
            </p:cNvPr>
            <p:cNvPicPr>
              <a:picLocks noChangeAspect="1"/>
            </p:cNvPicPr>
            <p:nvPr/>
          </p:nvPicPr>
          <p:blipFill rotWithShape="1">
            <a:blip r:embed="rId2">
              <a:extLst>
                <a:ext uri="{28A0092B-C50C-407E-A947-70E740481C1C}">
                  <a14:useLocalDpi xmlns:a14="http://schemas.microsoft.com/office/drawing/2010/main" val="0"/>
                </a:ext>
              </a:extLst>
            </a:blip>
            <a:srcRect r="57452"/>
            <a:stretch/>
          </p:blipFill>
          <p:spPr>
            <a:xfrm>
              <a:off x="4567328" y="1606266"/>
              <a:ext cx="2928034" cy="4587845"/>
            </a:xfrm>
            <a:prstGeom prst="rect">
              <a:avLst/>
            </a:prstGeom>
          </p:spPr>
        </p:pic>
        <p:sp>
          <p:nvSpPr>
            <p:cNvPr id="11" name="TextBox 10">
              <a:extLst>
                <a:ext uri="{FF2B5EF4-FFF2-40B4-BE49-F238E27FC236}">
                  <a16:creationId xmlns:a16="http://schemas.microsoft.com/office/drawing/2014/main" id="{D038BD6A-9417-42DA-871E-A359D0AC3FC6}"/>
                </a:ext>
              </a:extLst>
            </p:cNvPr>
            <p:cNvSpPr txBox="1"/>
            <p:nvPr/>
          </p:nvSpPr>
          <p:spPr>
            <a:xfrm>
              <a:off x="4710546" y="3900188"/>
              <a:ext cx="2641599" cy="1107996"/>
            </a:xfrm>
            <a:prstGeom prst="rect">
              <a:avLst/>
            </a:prstGeom>
            <a:noFill/>
          </p:spPr>
          <p:txBody>
            <a:bodyPr wrap="square" rtlCol="0">
              <a:spAutoFit/>
            </a:bodyPr>
            <a:lstStyle/>
            <a:p>
              <a:pPr algn="ctr"/>
              <a:r>
                <a:rPr lang="en-US" b="1" dirty="0"/>
                <a:t>Shannon </a:t>
              </a:r>
              <a:r>
                <a:rPr lang="en-US" b="1" dirty="0" err="1"/>
                <a:t>Strating</a:t>
              </a:r>
              <a:endParaRPr lang="en-US" b="1" dirty="0"/>
            </a:p>
            <a:p>
              <a:pPr algn="ctr"/>
              <a:endParaRPr lang="en-US" sz="1600" b="1" dirty="0"/>
            </a:p>
            <a:p>
              <a:pPr algn="ctr"/>
              <a:r>
                <a:rPr lang="en-US" sz="1600" i="1" dirty="0"/>
                <a:t>Aging Services HCBS Program Administrator</a:t>
              </a:r>
            </a:p>
          </p:txBody>
        </p:sp>
      </p:grpSp>
      <p:grpSp>
        <p:nvGrpSpPr>
          <p:cNvPr id="8" name="Group 7">
            <a:extLst>
              <a:ext uri="{FF2B5EF4-FFF2-40B4-BE49-F238E27FC236}">
                <a16:creationId xmlns:a16="http://schemas.microsoft.com/office/drawing/2014/main" id="{F17AEF17-B16C-40A0-BB48-785762E6B2B6}"/>
              </a:ext>
            </a:extLst>
          </p:cNvPr>
          <p:cNvGrpSpPr/>
          <p:nvPr/>
        </p:nvGrpSpPr>
        <p:grpSpPr>
          <a:xfrm>
            <a:off x="3151803" y="1614056"/>
            <a:ext cx="2743439" cy="4587846"/>
            <a:chOff x="8449408" y="1596643"/>
            <a:chExt cx="2743439" cy="4587846"/>
          </a:xfrm>
        </p:grpSpPr>
        <p:pic>
          <p:nvPicPr>
            <p:cNvPr id="7" name="Picture 6" descr="A picture containing graphical user interface&#10;&#10;Description automatically generated">
              <a:extLst>
                <a:ext uri="{FF2B5EF4-FFF2-40B4-BE49-F238E27FC236}">
                  <a16:creationId xmlns:a16="http://schemas.microsoft.com/office/drawing/2014/main" id="{8D45211A-6879-4B52-8800-2E0BF8E41466}"/>
                </a:ext>
              </a:extLst>
            </p:cNvPr>
            <p:cNvPicPr>
              <a:picLocks noChangeAspect="1"/>
            </p:cNvPicPr>
            <p:nvPr/>
          </p:nvPicPr>
          <p:blipFill rotWithShape="1">
            <a:blip r:embed="rId3">
              <a:extLst>
                <a:ext uri="{28A0092B-C50C-407E-A947-70E740481C1C}">
                  <a14:useLocalDpi xmlns:a14="http://schemas.microsoft.com/office/drawing/2010/main" val="0"/>
                </a:ext>
              </a:extLst>
            </a:blip>
            <a:srcRect l="2054" r="58081"/>
            <a:stretch/>
          </p:blipFill>
          <p:spPr>
            <a:xfrm>
              <a:off x="8449408" y="1596643"/>
              <a:ext cx="2743439" cy="4587846"/>
            </a:xfrm>
            <a:prstGeom prst="rect">
              <a:avLst/>
            </a:prstGeom>
          </p:spPr>
        </p:pic>
        <p:sp>
          <p:nvSpPr>
            <p:cNvPr id="12" name="TextBox 11">
              <a:extLst>
                <a:ext uri="{FF2B5EF4-FFF2-40B4-BE49-F238E27FC236}">
                  <a16:creationId xmlns:a16="http://schemas.microsoft.com/office/drawing/2014/main" id="{36A10987-8ADF-42BE-A3AE-EBB7830FE547}"/>
                </a:ext>
              </a:extLst>
            </p:cNvPr>
            <p:cNvSpPr txBox="1"/>
            <p:nvPr/>
          </p:nvSpPr>
          <p:spPr>
            <a:xfrm>
              <a:off x="8493595" y="3900188"/>
              <a:ext cx="2655064" cy="861774"/>
            </a:xfrm>
            <a:prstGeom prst="rect">
              <a:avLst/>
            </a:prstGeom>
            <a:noFill/>
          </p:spPr>
          <p:txBody>
            <a:bodyPr wrap="square" rtlCol="0">
              <a:spAutoFit/>
            </a:bodyPr>
            <a:lstStyle/>
            <a:p>
              <a:pPr algn="ctr"/>
              <a:r>
                <a:rPr lang="en-US" b="1" dirty="0"/>
                <a:t>Lindsay Schuh</a:t>
              </a:r>
            </a:p>
            <a:p>
              <a:pPr algn="ctr"/>
              <a:endParaRPr lang="en-US" sz="1600" b="1" dirty="0"/>
            </a:p>
            <a:p>
              <a:pPr algn="ctr"/>
              <a:r>
                <a:rPr lang="en-US" sz="1600" i="1" dirty="0"/>
                <a:t>Community Options</a:t>
              </a:r>
            </a:p>
          </p:txBody>
        </p:sp>
      </p:grpSp>
      <p:grpSp>
        <p:nvGrpSpPr>
          <p:cNvPr id="17" name="Group 16">
            <a:extLst>
              <a:ext uri="{FF2B5EF4-FFF2-40B4-BE49-F238E27FC236}">
                <a16:creationId xmlns:a16="http://schemas.microsoft.com/office/drawing/2014/main" id="{F557A2EB-7C27-44BB-9B97-3345DCCE5C60}"/>
              </a:ext>
            </a:extLst>
          </p:cNvPr>
          <p:cNvGrpSpPr/>
          <p:nvPr/>
        </p:nvGrpSpPr>
        <p:grpSpPr>
          <a:xfrm>
            <a:off x="8979225" y="1618868"/>
            <a:ext cx="2940391" cy="4578223"/>
            <a:chOff x="672891" y="1606266"/>
            <a:chExt cx="2940391" cy="4578223"/>
          </a:xfrm>
        </p:grpSpPr>
        <p:pic>
          <p:nvPicPr>
            <p:cNvPr id="5" name="Picture 4" descr="A picture containing graphical user interface&#10;&#10;Description automatically generated">
              <a:extLst>
                <a:ext uri="{FF2B5EF4-FFF2-40B4-BE49-F238E27FC236}">
                  <a16:creationId xmlns:a16="http://schemas.microsoft.com/office/drawing/2014/main" id="{8A681BBA-3FD3-4259-8B6C-983640C6B339}"/>
                </a:ext>
              </a:extLst>
            </p:cNvPr>
            <p:cNvPicPr>
              <a:picLocks noChangeAspect="1"/>
            </p:cNvPicPr>
            <p:nvPr/>
          </p:nvPicPr>
          <p:blipFill rotWithShape="1">
            <a:blip r:embed="rId4">
              <a:extLst>
                <a:ext uri="{28A0092B-C50C-407E-A947-70E740481C1C}">
                  <a14:useLocalDpi xmlns:a14="http://schemas.microsoft.com/office/drawing/2010/main" val="0"/>
                </a:ext>
              </a:extLst>
            </a:blip>
            <a:srcRect r="57183"/>
            <a:stretch/>
          </p:blipFill>
          <p:spPr>
            <a:xfrm>
              <a:off x="672891" y="1606266"/>
              <a:ext cx="2940391" cy="4578223"/>
            </a:xfrm>
            <a:prstGeom prst="rect">
              <a:avLst/>
            </a:prstGeom>
          </p:spPr>
        </p:pic>
        <p:sp>
          <p:nvSpPr>
            <p:cNvPr id="13" name="TextBox 12">
              <a:extLst>
                <a:ext uri="{FF2B5EF4-FFF2-40B4-BE49-F238E27FC236}">
                  <a16:creationId xmlns:a16="http://schemas.microsoft.com/office/drawing/2014/main" id="{0E2A0A36-D1CB-4F3E-8D70-AFD81EB6A7C6}"/>
                </a:ext>
              </a:extLst>
            </p:cNvPr>
            <p:cNvSpPr txBox="1"/>
            <p:nvPr/>
          </p:nvSpPr>
          <p:spPr>
            <a:xfrm>
              <a:off x="796403" y="3895378"/>
              <a:ext cx="2693365" cy="861774"/>
            </a:xfrm>
            <a:prstGeom prst="rect">
              <a:avLst/>
            </a:prstGeom>
            <a:noFill/>
          </p:spPr>
          <p:txBody>
            <a:bodyPr wrap="square" rtlCol="0">
              <a:spAutoFit/>
            </a:bodyPr>
            <a:lstStyle/>
            <a:p>
              <a:pPr algn="ctr"/>
              <a:r>
                <a:rPr lang="en-US" b="1" dirty="0"/>
                <a:t>Shannon </a:t>
              </a:r>
              <a:r>
                <a:rPr lang="en-US" b="1" dirty="0" err="1"/>
                <a:t>VandeVenter</a:t>
              </a:r>
              <a:endParaRPr lang="en-US" b="1" dirty="0"/>
            </a:p>
            <a:p>
              <a:pPr algn="ctr"/>
              <a:br>
                <a:rPr lang="en-US" sz="1600" i="1" dirty="0"/>
              </a:br>
              <a:r>
                <a:rPr lang="en-US" sz="1600" i="1" dirty="0"/>
                <a:t>Parent</a:t>
              </a:r>
            </a:p>
          </p:txBody>
        </p:sp>
      </p:grpSp>
      <p:sp>
        <p:nvSpPr>
          <p:cNvPr id="10" name="Footer Placeholder 8">
            <a:extLst>
              <a:ext uri="{FF2B5EF4-FFF2-40B4-BE49-F238E27FC236}">
                <a16:creationId xmlns:a16="http://schemas.microsoft.com/office/drawing/2014/main" id="{534553C9-86E1-4235-82A7-061094DC38E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grpSp>
        <p:nvGrpSpPr>
          <p:cNvPr id="21" name="Group 20">
            <a:extLst>
              <a:ext uri="{FF2B5EF4-FFF2-40B4-BE49-F238E27FC236}">
                <a16:creationId xmlns:a16="http://schemas.microsoft.com/office/drawing/2014/main" id="{900254F1-DCA3-47B4-9F51-70978C73D75D}"/>
              </a:ext>
            </a:extLst>
          </p:cNvPr>
          <p:cNvGrpSpPr/>
          <p:nvPr/>
        </p:nvGrpSpPr>
        <p:grpSpPr>
          <a:xfrm>
            <a:off x="101965" y="1597805"/>
            <a:ext cx="2896245" cy="4602277"/>
            <a:chOff x="3021334" y="1597805"/>
            <a:chExt cx="2896245" cy="4602277"/>
          </a:xfrm>
        </p:grpSpPr>
        <p:pic>
          <p:nvPicPr>
            <p:cNvPr id="19" name="Picture 18" descr="A picture containing logo&#10;&#10;Description automatically generated">
              <a:extLst>
                <a:ext uri="{FF2B5EF4-FFF2-40B4-BE49-F238E27FC236}">
                  <a16:creationId xmlns:a16="http://schemas.microsoft.com/office/drawing/2014/main" id="{AA83E95A-6CA0-4396-870C-33CCFF33520E}"/>
                </a:ext>
              </a:extLst>
            </p:cNvPr>
            <p:cNvPicPr>
              <a:picLocks noChangeAspect="1"/>
            </p:cNvPicPr>
            <p:nvPr/>
          </p:nvPicPr>
          <p:blipFill rotWithShape="1">
            <a:blip r:embed="rId5">
              <a:extLst>
                <a:ext uri="{28A0092B-C50C-407E-A947-70E740481C1C}">
                  <a14:useLocalDpi xmlns:a14="http://schemas.microsoft.com/office/drawing/2010/main" val="0"/>
                </a:ext>
              </a:extLst>
            </a:blip>
            <a:srcRect r="58046"/>
            <a:stretch/>
          </p:blipFill>
          <p:spPr>
            <a:xfrm>
              <a:off x="3021334" y="1597805"/>
              <a:ext cx="2896245" cy="4602277"/>
            </a:xfrm>
            <a:prstGeom prst="rect">
              <a:avLst/>
            </a:prstGeom>
          </p:spPr>
        </p:pic>
        <p:sp>
          <p:nvSpPr>
            <p:cNvPr id="20" name="TextBox 19">
              <a:extLst>
                <a:ext uri="{FF2B5EF4-FFF2-40B4-BE49-F238E27FC236}">
                  <a16:creationId xmlns:a16="http://schemas.microsoft.com/office/drawing/2014/main" id="{9CD37953-0CB5-4F06-AAF2-18FACD9C4930}"/>
                </a:ext>
              </a:extLst>
            </p:cNvPr>
            <p:cNvSpPr txBox="1"/>
            <p:nvPr/>
          </p:nvSpPr>
          <p:spPr>
            <a:xfrm>
              <a:off x="3174927" y="3898358"/>
              <a:ext cx="2655064" cy="861774"/>
            </a:xfrm>
            <a:prstGeom prst="rect">
              <a:avLst/>
            </a:prstGeom>
            <a:noFill/>
          </p:spPr>
          <p:txBody>
            <a:bodyPr wrap="square" rtlCol="0">
              <a:spAutoFit/>
            </a:bodyPr>
            <a:lstStyle/>
            <a:p>
              <a:pPr algn="ctr"/>
              <a:r>
                <a:rPr lang="en-US" b="1" dirty="0"/>
                <a:t>Alisha Owens</a:t>
              </a:r>
            </a:p>
            <a:p>
              <a:pPr algn="ctr"/>
              <a:endParaRPr lang="en-US" sz="1600" b="1" dirty="0"/>
            </a:p>
            <a:p>
              <a:pPr algn="ctr"/>
              <a:r>
                <a:rPr lang="en-US" sz="1600" i="1" dirty="0"/>
                <a:t>Community Options Client</a:t>
              </a:r>
            </a:p>
          </p:txBody>
        </p:sp>
      </p:grpSp>
    </p:spTree>
    <p:extLst>
      <p:ext uri="{BB962C8B-B14F-4D97-AF65-F5344CB8AC3E}">
        <p14:creationId xmlns:p14="http://schemas.microsoft.com/office/powerpoint/2010/main" val="3346473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a:cxnSpLocks/>
          </p:cNvCxnSpPr>
          <p:nvPr/>
        </p:nvCxnSpPr>
        <p:spPr>
          <a:xfrm>
            <a:off x="2303010" y="1213596"/>
            <a:ext cx="0" cy="118437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825710" y="1511301"/>
            <a:ext cx="8627806" cy="4248280"/>
          </a:xfrm>
        </p:spPr>
        <p:txBody>
          <a:bodyPr/>
          <a:lstStyle/>
          <a:p>
            <a:pPr marL="0" indent="0">
              <a:buNone/>
            </a:pPr>
            <a:r>
              <a:rPr lang="en-US" dirty="0"/>
              <a:t> </a:t>
            </a:r>
          </a:p>
        </p:txBody>
      </p:sp>
      <p:sp>
        <p:nvSpPr>
          <p:cNvPr id="5" name="Rounded Rectangle 4"/>
          <p:cNvSpPr/>
          <p:nvPr/>
        </p:nvSpPr>
        <p:spPr>
          <a:xfrm>
            <a:off x="219078" y="2397967"/>
            <a:ext cx="2927986" cy="1352473"/>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2"/>
                </a:solidFill>
              </a:rPr>
              <a:t>PERSON AS LEGAL DECISION MAKER</a:t>
            </a:r>
            <a:br>
              <a:rPr lang="en-US" sz="1600" b="1" dirty="0">
                <a:solidFill>
                  <a:schemeClr val="accent2"/>
                </a:solidFill>
              </a:rPr>
            </a:br>
            <a:r>
              <a:rPr lang="en-US" sz="1600" b="1" dirty="0">
                <a:solidFill>
                  <a:schemeClr val="accent2"/>
                </a:solidFill>
              </a:rPr>
              <a:t> </a:t>
            </a:r>
            <a:br>
              <a:rPr lang="en-US" sz="1600" dirty="0"/>
            </a:br>
            <a:r>
              <a:rPr lang="en-US" sz="1400" dirty="0">
                <a:solidFill>
                  <a:schemeClr val="tx1"/>
                </a:solidFill>
              </a:rPr>
              <a:t>Makes their own decisions with no extra help from anyone else</a:t>
            </a:r>
          </a:p>
        </p:txBody>
      </p:sp>
      <p:sp>
        <p:nvSpPr>
          <p:cNvPr id="6" name="Rounded Rectangle 5"/>
          <p:cNvSpPr/>
          <p:nvPr/>
        </p:nvSpPr>
        <p:spPr>
          <a:xfrm>
            <a:off x="2460999" y="4289422"/>
            <a:ext cx="2593432" cy="1791159"/>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2"/>
                </a:solidFill>
              </a:rPr>
              <a:t>SUPPORTED DECISION MAKING</a:t>
            </a:r>
          </a:p>
          <a:p>
            <a:pPr algn="ctr"/>
            <a:br>
              <a:rPr lang="en-US" sz="1400" dirty="0">
                <a:solidFill>
                  <a:schemeClr val="tx1"/>
                </a:solidFill>
              </a:rPr>
            </a:br>
            <a:r>
              <a:rPr lang="en-US" sz="1400" dirty="0">
                <a:solidFill>
                  <a:schemeClr val="tx1"/>
                </a:solidFill>
              </a:rPr>
              <a:t>Person makes their own decisions with support from others they know and trust</a:t>
            </a:r>
          </a:p>
          <a:p>
            <a:pPr algn="ctr"/>
            <a:endParaRPr lang="en-US" sz="1600" b="1" dirty="0">
              <a:solidFill>
                <a:schemeClr val="accent2"/>
              </a:solidFill>
            </a:endParaRPr>
          </a:p>
        </p:txBody>
      </p:sp>
      <p:sp>
        <p:nvSpPr>
          <p:cNvPr id="7" name="Rounded Rectangle 6"/>
          <p:cNvSpPr/>
          <p:nvPr/>
        </p:nvSpPr>
        <p:spPr>
          <a:xfrm>
            <a:off x="4071274" y="1693084"/>
            <a:ext cx="2715054" cy="1688585"/>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2"/>
                </a:solidFill>
              </a:rPr>
              <a:t>GENERAL POWER </a:t>
            </a:r>
          </a:p>
          <a:p>
            <a:pPr algn="ctr"/>
            <a:r>
              <a:rPr lang="en-US" sz="1600" b="1" dirty="0">
                <a:solidFill>
                  <a:schemeClr val="accent2"/>
                </a:solidFill>
              </a:rPr>
              <a:t>OF ATTORNEY</a:t>
            </a:r>
          </a:p>
          <a:p>
            <a:pPr algn="ctr"/>
            <a:endParaRPr lang="en-US" sz="1400" dirty="0">
              <a:solidFill>
                <a:schemeClr val="tx1"/>
              </a:solidFill>
            </a:endParaRPr>
          </a:p>
          <a:p>
            <a:pPr algn="ctr"/>
            <a:r>
              <a:rPr lang="en-US" sz="1400" dirty="0">
                <a:solidFill>
                  <a:schemeClr val="tx1"/>
                </a:solidFill>
              </a:rPr>
              <a:t>Person gives authority to another to act on their behalf in specific or all matters</a:t>
            </a:r>
          </a:p>
          <a:p>
            <a:pPr algn="ctr"/>
            <a:endParaRPr lang="en-US" sz="1600" b="1" dirty="0">
              <a:solidFill>
                <a:schemeClr val="accent2"/>
              </a:solidFill>
            </a:endParaRPr>
          </a:p>
        </p:txBody>
      </p:sp>
      <p:sp>
        <p:nvSpPr>
          <p:cNvPr id="9" name="Rounded Rectangle 8"/>
          <p:cNvSpPr/>
          <p:nvPr/>
        </p:nvSpPr>
        <p:spPr>
          <a:xfrm>
            <a:off x="7352786" y="1908615"/>
            <a:ext cx="2357045" cy="1321952"/>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2"/>
                </a:solidFill>
              </a:rPr>
              <a:t>CONSERVATOR</a:t>
            </a:r>
          </a:p>
          <a:p>
            <a:pPr algn="ctr"/>
            <a:endParaRPr lang="en-US" sz="1400" dirty="0">
              <a:solidFill>
                <a:schemeClr val="tx1"/>
              </a:solidFill>
            </a:endParaRPr>
          </a:p>
          <a:p>
            <a:pPr algn="ctr"/>
            <a:r>
              <a:rPr lang="en-US" sz="1400" dirty="0">
                <a:solidFill>
                  <a:schemeClr val="tx1"/>
                </a:solidFill>
              </a:rPr>
              <a:t>Court appoints someone to have the care and custody of the estate</a:t>
            </a:r>
          </a:p>
        </p:txBody>
      </p:sp>
      <p:sp>
        <p:nvSpPr>
          <p:cNvPr id="10" name="Rounded Rectangle 9"/>
          <p:cNvSpPr/>
          <p:nvPr/>
        </p:nvSpPr>
        <p:spPr>
          <a:xfrm>
            <a:off x="5541066" y="3902888"/>
            <a:ext cx="2728001" cy="1781143"/>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2"/>
                </a:solidFill>
              </a:rPr>
              <a:t>DURABLE POWER OF ATTORNEY FOR HEALTH CARE</a:t>
            </a:r>
          </a:p>
          <a:p>
            <a:pPr algn="ctr"/>
            <a:endParaRPr lang="en-US" sz="1400" dirty="0">
              <a:solidFill>
                <a:schemeClr val="tx1"/>
              </a:solidFill>
            </a:endParaRPr>
          </a:p>
          <a:p>
            <a:pPr algn="ctr"/>
            <a:r>
              <a:rPr lang="en-US" sz="1400" dirty="0">
                <a:solidFill>
                  <a:schemeClr val="tx1"/>
                </a:solidFill>
              </a:rPr>
              <a:t>Authorizes another to make health care decisions when the person cannot</a:t>
            </a:r>
            <a:endParaRPr lang="en-US" sz="1600" b="1" dirty="0">
              <a:solidFill>
                <a:schemeClr val="accent2"/>
              </a:solidFill>
            </a:endParaRPr>
          </a:p>
        </p:txBody>
      </p:sp>
      <p:cxnSp>
        <p:nvCxnSpPr>
          <p:cNvPr id="19" name="Straight Connector 18"/>
          <p:cNvCxnSpPr>
            <a:cxnSpLocks/>
          </p:cNvCxnSpPr>
          <p:nvPr/>
        </p:nvCxnSpPr>
        <p:spPr>
          <a:xfrm>
            <a:off x="3857350" y="1213596"/>
            <a:ext cx="0" cy="30853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5449795" y="1235885"/>
            <a:ext cx="0" cy="45719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8531309" y="1235886"/>
            <a:ext cx="0" cy="67272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6972405" y="1235885"/>
            <a:ext cx="21821" cy="266700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10000123" y="1178669"/>
            <a:ext cx="10498" cy="361479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Footer Placeholder 8">
            <a:extLst>
              <a:ext uri="{FF2B5EF4-FFF2-40B4-BE49-F238E27FC236}">
                <a16:creationId xmlns:a16="http://schemas.microsoft.com/office/drawing/2014/main" id="{9ABFA7D0-64BD-41C0-8781-41E17360FF99}"/>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4" name="Left-Right Arrow 3"/>
          <p:cNvSpPr/>
          <p:nvPr/>
        </p:nvSpPr>
        <p:spPr>
          <a:xfrm>
            <a:off x="1159882" y="81711"/>
            <a:ext cx="9872235" cy="1586035"/>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mj-lt"/>
                <a:ea typeface="+mj-ea"/>
                <a:cs typeface="+mj-cs"/>
              </a:rPr>
              <a:t>DECISION MAKING CONTINUUM</a:t>
            </a:r>
          </a:p>
        </p:txBody>
      </p:sp>
      <p:sp>
        <p:nvSpPr>
          <p:cNvPr id="8" name="Rounded Rectangle 7"/>
          <p:cNvSpPr/>
          <p:nvPr/>
        </p:nvSpPr>
        <p:spPr>
          <a:xfrm>
            <a:off x="8704645" y="4227618"/>
            <a:ext cx="3268200" cy="1131681"/>
          </a:xfrm>
          <a:prstGeom prst="roundRect">
            <a:avLst/>
          </a:prstGeom>
          <a:solidFill>
            <a:schemeClr val="bg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2"/>
                </a:solidFill>
              </a:rPr>
              <a:t>GUARDIANSHIP </a:t>
            </a:r>
          </a:p>
          <a:p>
            <a:pPr algn="ctr"/>
            <a:endParaRPr lang="en-US" sz="1600" b="1" dirty="0">
              <a:solidFill>
                <a:schemeClr val="accent2"/>
              </a:solidFill>
            </a:endParaRPr>
          </a:p>
          <a:p>
            <a:pPr algn="ctr"/>
            <a:r>
              <a:rPr lang="en-US" sz="1400" dirty="0">
                <a:solidFill>
                  <a:schemeClr val="tx1"/>
                </a:solidFill>
              </a:rPr>
              <a:t>Court appoints guardian to have care and custody of the person</a:t>
            </a:r>
          </a:p>
        </p:txBody>
      </p:sp>
      <p:pic>
        <p:nvPicPr>
          <p:cNvPr id="18" name="Picture 17">
            <a:extLst>
              <a:ext uri="{FF2B5EF4-FFF2-40B4-BE49-F238E27FC236}">
                <a16:creationId xmlns:a16="http://schemas.microsoft.com/office/drawing/2014/main" id="{1B04844E-5B86-4823-8DA7-DD6D86C7D45C}"/>
              </a:ext>
            </a:extLst>
          </p:cNvPr>
          <p:cNvPicPr>
            <a:picLocks noChangeAspect="1"/>
          </p:cNvPicPr>
          <p:nvPr/>
        </p:nvPicPr>
        <p:blipFill rotWithShape="1">
          <a:blip r:embed="rId2">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193213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6"/>
            <a:ext cx="11025249" cy="907346"/>
          </a:xfrm>
        </p:spPr>
        <p:txBody>
          <a:bodyPr>
            <a:normAutofit/>
          </a:bodyPr>
          <a:lstStyle/>
          <a:p>
            <a:r>
              <a:rPr lang="en-US" sz="4000" dirty="0">
                <a:solidFill>
                  <a:schemeClr val="accent2"/>
                </a:solidFill>
              </a:rPr>
              <a:t>Exploring Supported Decision-Making Tool</a:t>
            </a:r>
          </a:p>
        </p:txBody>
      </p:sp>
      <p:pic>
        <p:nvPicPr>
          <p:cNvPr id="10" name="Content Placeholder 4">
            <a:extLst>
              <a:ext uri="{FF2B5EF4-FFF2-40B4-BE49-F238E27FC236}">
                <a16:creationId xmlns:a16="http://schemas.microsoft.com/office/drawing/2014/main" id="{0F0BE9FF-4D2C-440A-9C92-81CFC6BA2E32}"/>
              </a:ext>
            </a:extLst>
          </p:cNvPr>
          <p:cNvPicPr>
            <a:picLocks noGrp="1" noChangeAspect="1"/>
          </p:cNvPicPr>
          <p:nvPr>
            <p:ph idx="1"/>
          </p:nvPr>
        </p:nvPicPr>
        <p:blipFill>
          <a:blip r:embed="rId2"/>
          <a:stretch>
            <a:fillRect/>
          </a:stretch>
        </p:blipFill>
        <p:spPr>
          <a:xfrm>
            <a:off x="2245743" y="1272471"/>
            <a:ext cx="7700513" cy="4881496"/>
          </a:xfrm>
        </p:spPr>
      </p:pic>
      <p:pic>
        <p:nvPicPr>
          <p:cNvPr id="7" name="Picture 6">
            <a:extLst>
              <a:ext uri="{FF2B5EF4-FFF2-40B4-BE49-F238E27FC236}">
                <a16:creationId xmlns:a16="http://schemas.microsoft.com/office/drawing/2014/main" id="{7F54D337-D3B4-44F8-BA2F-BDC874909653}"/>
              </a:ext>
            </a:extLst>
          </p:cNvPr>
          <p:cNvPicPr>
            <a:picLocks noChangeAspect="1"/>
          </p:cNvPicPr>
          <p:nvPr/>
        </p:nvPicPr>
        <p:blipFill rotWithShape="1">
          <a:blip r:embed="rId3">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1449209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8CAEFF-4B9C-444E-BFA3-E37324AE1229}"/>
              </a:ext>
            </a:extLst>
          </p:cNvPr>
          <p:cNvSpPr>
            <a:spLocks noGrp="1"/>
          </p:cNvSpPr>
          <p:nvPr>
            <p:ph type="title"/>
          </p:nvPr>
        </p:nvSpPr>
        <p:spPr>
          <a:xfrm>
            <a:off x="686834" y="1153572"/>
            <a:ext cx="3200400" cy="4461163"/>
          </a:xfrm>
        </p:spPr>
        <p:txBody>
          <a:bodyPr>
            <a:normAutofit/>
          </a:bodyPr>
          <a:lstStyle/>
          <a:p>
            <a:r>
              <a:rPr lang="en-US">
                <a:solidFill>
                  <a:srgbClr val="FFFFFF"/>
                </a:solidFill>
              </a:rPr>
              <a:t>Panelists</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CDC15E78-A479-4D52-96DA-84A9282DC2EC}"/>
              </a:ext>
            </a:extLst>
          </p:cNvPr>
          <p:cNvSpPr>
            <a:spLocks noGrp="1"/>
          </p:cNvSpPr>
          <p:nvPr>
            <p:ph idx="1"/>
          </p:nvPr>
        </p:nvSpPr>
        <p:spPr>
          <a:xfrm>
            <a:off x="4447308" y="591344"/>
            <a:ext cx="6906491" cy="5585619"/>
          </a:xfrm>
        </p:spPr>
        <p:txBody>
          <a:bodyPr anchor="ctr">
            <a:normAutofit/>
          </a:bodyPr>
          <a:lstStyle/>
          <a:p>
            <a:pPr marL="0" indent="0">
              <a:lnSpc>
                <a:spcPct val="150000"/>
              </a:lnSpc>
              <a:buNone/>
            </a:pPr>
            <a:r>
              <a:rPr lang="en-US" altLang="en-US" i="1"/>
              <a:t>What are strategies for ensuring the person is informed of all their options – including the various supports and services – and is supported (as they need) to have choice and control?</a:t>
            </a:r>
            <a:endParaRPr lang="en-US" altLang="en-US" i="1" dirty="0"/>
          </a:p>
        </p:txBody>
      </p:sp>
      <p:sp>
        <p:nvSpPr>
          <p:cNvPr id="9" name="Footer Placeholder 8">
            <a:extLst>
              <a:ext uri="{FF2B5EF4-FFF2-40B4-BE49-F238E27FC236}">
                <a16:creationId xmlns:a16="http://schemas.microsoft.com/office/drawing/2014/main" id="{6C7DE4BE-3F71-4B06-885C-05019E04A537}"/>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Tree>
    <p:extLst>
      <p:ext uri="{BB962C8B-B14F-4D97-AF65-F5344CB8AC3E}">
        <p14:creationId xmlns:p14="http://schemas.microsoft.com/office/powerpoint/2010/main" val="31786672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Elevating the Voice of All Team Members</a:t>
            </a:r>
          </a:p>
        </p:txBody>
      </p:sp>
      <p:sp>
        <p:nvSpPr>
          <p:cNvPr id="10" name="Triangle 9">
            <a:extLst>
              <a:ext uri="{FF2B5EF4-FFF2-40B4-BE49-F238E27FC236}">
                <a16:creationId xmlns:a16="http://schemas.microsoft.com/office/drawing/2014/main" id="{86FD1D32-CBF0-4BAB-8D62-37B147C2A00D}"/>
              </a:ext>
            </a:extLst>
          </p:cNvPr>
          <p:cNvSpPr/>
          <p:nvPr/>
        </p:nvSpPr>
        <p:spPr>
          <a:xfrm>
            <a:off x="2934864" y="2004674"/>
            <a:ext cx="5156642" cy="381143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9">
            <a:extLst>
              <a:ext uri="{FF2B5EF4-FFF2-40B4-BE49-F238E27FC236}">
                <a16:creationId xmlns:a16="http://schemas.microsoft.com/office/drawing/2014/main" id="{662964B0-C25C-4A70-865D-DC93F80C03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05548" y="1542144"/>
            <a:ext cx="1190093" cy="122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ontent Placeholder 4" descr="systems-icon.png">
            <a:extLst>
              <a:ext uri="{FF2B5EF4-FFF2-40B4-BE49-F238E27FC236}">
                <a16:creationId xmlns:a16="http://schemas.microsoft.com/office/drawing/2014/main" id="{516989EB-9F1E-4D3A-8A11-4CD427948A7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39540" y="4780148"/>
            <a:ext cx="1170290" cy="117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a:extLst>
              <a:ext uri="{FF2B5EF4-FFF2-40B4-BE49-F238E27FC236}">
                <a16:creationId xmlns:a16="http://schemas.microsoft.com/office/drawing/2014/main" id="{360A3281-C95C-4F4E-BE5A-A6A67C04F8D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88879" y="4780148"/>
            <a:ext cx="1184152" cy="118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ontent Placeholder 6">
            <a:extLst>
              <a:ext uri="{FF2B5EF4-FFF2-40B4-BE49-F238E27FC236}">
                <a16:creationId xmlns:a16="http://schemas.microsoft.com/office/drawing/2014/main" id="{DE3EE121-FDA3-48AB-86E7-034E5852FA7B}"/>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92176" y="3251633"/>
            <a:ext cx="2242018" cy="224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
            <a:extLst>
              <a:ext uri="{FF2B5EF4-FFF2-40B4-BE49-F238E27FC236}">
                <a16:creationId xmlns:a16="http://schemas.microsoft.com/office/drawing/2014/main" id="{41AB6F28-F0EF-4A28-A6C7-1510A782F50F}"/>
              </a:ext>
            </a:extLst>
          </p:cNvPr>
          <p:cNvSpPr txBox="1">
            <a:spLocks noChangeArrowheads="1"/>
          </p:cNvSpPr>
          <p:nvPr/>
        </p:nvSpPr>
        <p:spPr bwMode="auto">
          <a:xfrm>
            <a:off x="5992368" y="1682691"/>
            <a:ext cx="25422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chemeClr val="tx2"/>
                </a:solidFill>
              </a:rPr>
              <a:t>Supporting Person’s</a:t>
            </a:r>
          </a:p>
          <a:p>
            <a:pPr algn="ctr"/>
            <a:r>
              <a:rPr lang="en-US" altLang="en-US" dirty="0">
                <a:solidFill>
                  <a:schemeClr val="tx2"/>
                </a:solidFill>
              </a:rPr>
              <a:t>Self-Determination</a:t>
            </a:r>
          </a:p>
          <a:p>
            <a:pPr algn="ctr"/>
            <a:r>
              <a:rPr lang="en-US" altLang="en-US" dirty="0">
                <a:solidFill>
                  <a:schemeClr val="tx2"/>
                </a:solidFill>
              </a:rPr>
              <a:t>&amp; Self-Advocacy </a:t>
            </a:r>
          </a:p>
          <a:p>
            <a:pPr algn="ctr"/>
            <a:endParaRPr lang="en-US" altLang="en-US" dirty="0">
              <a:solidFill>
                <a:schemeClr val="tx2"/>
              </a:solidFill>
            </a:endParaRPr>
          </a:p>
        </p:txBody>
      </p:sp>
      <p:sp>
        <p:nvSpPr>
          <p:cNvPr id="18" name="TextBox 8">
            <a:extLst>
              <a:ext uri="{FF2B5EF4-FFF2-40B4-BE49-F238E27FC236}">
                <a16:creationId xmlns:a16="http://schemas.microsoft.com/office/drawing/2014/main" id="{C3D2D8BB-7098-4C4F-A7DB-5AD3E5DCB2C4}"/>
              </a:ext>
            </a:extLst>
          </p:cNvPr>
          <p:cNvSpPr txBox="1">
            <a:spLocks noChangeArrowheads="1"/>
          </p:cNvSpPr>
          <p:nvPr/>
        </p:nvSpPr>
        <p:spPr bwMode="auto">
          <a:xfrm>
            <a:off x="386266" y="5029089"/>
            <a:ext cx="18726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chemeClr val="tx2"/>
                </a:solidFill>
              </a:rPr>
              <a:t>Supporting Families Across the Lifespan</a:t>
            </a:r>
          </a:p>
        </p:txBody>
      </p:sp>
      <p:sp>
        <p:nvSpPr>
          <p:cNvPr id="19" name="TextBox 10">
            <a:extLst>
              <a:ext uri="{FF2B5EF4-FFF2-40B4-BE49-F238E27FC236}">
                <a16:creationId xmlns:a16="http://schemas.microsoft.com/office/drawing/2014/main" id="{6D3BB7FC-4094-45BA-975E-D32DFA78DAE4}"/>
              </a:ext>
            </a:extLst>
          </p:cNvPr>
          <p:cNvSpPr txBox="1">
            <a:spLocks noChangeArrowheads="1"/>
          </p:cNvSpPr>
          <p:nvPr/>
        </p:nvSpPr>
        <p:spPr bwMode="auto">
          <a:xfrm>
            <a:off x="8909830" y="4892775"/>
            <a:ext cx="24406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chemeClr val="tx2"/>
                </a:solidFill>
              </a:rPr>
              <a:t>Supporting </a:t>
            </a:r>
          </a:p>
          <a:p>
            <a:pPr algn="ctr"/>
            <a:r>
              <a:rPr lang="en-US" altLang="en-US" dirty="0">
                <a:solidFill>
                  <a:schemeClr val="tx2"/>
                </a:solidFill>
              </a:rPr>
              <a:t>Person-Centered Practices</a:t>
            </a:r>
          </a:p>
        </p:txBody>
      </p:sp>
      <p:pic>
        <p:nvPicPr>
          <p:cNvPr id="20" name="Picture 19">
            <a:extLst>
              <a:ext uri="{FF2B5EF4-FFF2-40B4-BE49-F238E27FC236}">
                <a16:creationId xmlns:a16="http://schemas.microsoft.com/office/drawing/2014/main" id="{D31048B2-6255-4054-A07B-C741391DC656}"/>
              </a:ext>
            </a:extLst>
          </p:cNvPr>
          <p:cNvPicPr>
            <a:picLocks noChangeAspect="1"/>
          </p:cNvPicPr>
          <p:nvPr/>
        </p:nvPicPr>
        <p:blipFill rotWithShape="1">
          <a:blip r:embed="rId6">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2311463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098E-540B-4F99-B064-A97A0159E9E6}"/>
              </a:ext>
            </a:extLst>
          </p:cNvPr>
          <p:cNvSpPr>
            <a:spLocks noGrp="1"/>
          </p:cNvSpPr>
          <p:nvPr>
            <p:ph type="title"/>
          </p:nvPr>
        </p:nvSpPr>
        <p:spPr/>
        <p:txBody>
          <a:bodyPr/>
          <a:lstStyle/>
          <a:p>
            <a:r>
              <a:rPr lang="en-US" dirty="0">
                <a:solidFill>
                  <a:schemeClr val="accent2"/>
                </a:solidFill>
              </a:rPr>
              <a:t>How to Implement</a:t>
            </a:r>
          </a:p>
        </p:txBody>
      </p:sp>
      <p:pic>
        <p:nvPicPr>
          <p:cNvPr id="5" name="Content Placeholder 4" descr="A screenshot of a cell phone&#10;&#10;Description automatically generated">
            <a:extLst>
              <a:ext uri="{FF2B5EF4-FFF2-40B4-BE49-F238E27FC236}">
                <a16:creationId xmlns:a16="http://schemas.microsoft.com/office/drawing/2014/main" id="{20A546A7-4A65-4A6F-9926-676BC25F85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222"/>
          <a:stretch/>
        </p:blipFill>
        <p:spPr>
          <a:xfrm>
            <a:off x="1200892" y="1812264"/>
            <a:ext cx="9790216" cy="4294075"/>
          </a:xfrm>
        </p:spPr>
      </p:pic>
      <p:sp>
        <p:nvSpPr>
          <p:cNvPr id="7" name="Footer Placeholder 8">
            <a:extLst>
              <a:ext uri="{FF2B5EF4-FFF2-40B4-BE49-F238E27FC236}">
                <a16:creationId xmlns:a16="http://schemas.microsoft.com/office/drawing/2014/main" id="{94042900-2C5E-4489-8350-31EC1D27273A}"/>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Tree>
    <p:extLst>
      <p:ext uri="{BB962C8B-B14F-4D97-AF65-F5344CB8AC3E}">
        <p14:creationId xmlns:p14="http://schemas.microsoft.com/office/powerpoint/2010/main" val="140768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Tools for All Team Members</a:t>
            </a:r>
            <a:br>
              <a:rPr lang="en-US" sz="4000" dirty="0">
                <a:solidFill>
                  <a:schemeClr val="accent2"/>
                </a:solidFill>
              </a:rPr>
            </a:br>
            <a:r>
              <a:rPr lang="en-US" sz="2700" i="1" dirty="0">
                <a:solidFill>
                  <a:schemeClr val="accent4"/>
                </a:solidFill>
                <a:latin typeface="+mn-lt"/>
              </a:rPr>
              <a:t>Planning for Life Outcomes and/or Service Planning</a:t>
            </a:r>
            <a:endParaRPr lang="en-US" sz="2700" dirty="0">
              <a:solidFill>
                <a:schemeClr val="accent4"/>
              </a:solidFill>
              <a:latin typeface="+mn-lt"/>
            </a:endParaRPr>
          </a:p>
        </p:txBody>
      </p:sp>
      <p:sp>
        <p:nvSpPr>
          <p:cNvPr id="10" name="Triangle 9">
            <a:extLst>
              <a:ext uri="{FF2B5EF4-FFF2-40B4-BE49-F238E27FC236}">
                <a16:creationId xmlns:a16="http://schemas.microsoft.com/office/drawing/2014/main" id="{86FD1D32-CBF0-4BAB-8D62-37B147C2A00D}"/>
              </a:ext>
            </a:extLst>
          </p:cNvPr>
          <p:cNvSpPr/>
          <p:nvPr/>
        </p:nvSpPr>
        <p:spPr>
          <a:xfrm>
            <a:off x="2934864" y="2004674"/>
            <a:ext cx="5156642" cy="381143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9">
            <a:extLst>
              <a:ext uri="{FF2B5EF4-FFF2-40B4-BE49-F238E27FC236}">
                <a16:creationId xmlns:a16="http://schemas.microsoft.com/office/drawing/2014/main" id="{662964B0-C25C-4A70-865D-DC93F80C03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05548" y="1542144"/>
            <a:ext cx="1190093" cy="122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ontent Placeholder 4" descr="systems-icon.png">
            <a:extLst>
              <a:ext uri="{FF2B5EF4-FFF2-40B4-BE49-F238E27FC236}">
                <a16:creationId xmlns:a16="http://schemas.microsoft.com/office/drawing/2014/main" id="{516989EB-9F1E-4D3A-8A11-4CD427948A7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39540" y="4780148"/>
            <a:ext cx="1170290" cy="117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a:extLst>
              <a:ext uri="{FF2B5EF4-FFF2-40B4-BE49-F238E27FC236}">
                <a16:creationId xmlns:a16="http://schemas.microsoft.com/office/drawing/2014/main" id="{360A3281-C95C-4F4E-BE5A-A6A67C04F8D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88879" y="4780148"/>
            <a:ext cx="1184152" cy="118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ontent Placeholder 6">
            <a:extLst>
              <a:ext uri="{FF2B5EF4-FFF2-40B4-BE49-F238E27FC236}">
                <a16:creationId xmlns:a16="http://schemas.microsoft.com/office/drawing/2014/main" id="{DE3EE121-FDA3-48AB-86E7-034E5852FA7B}"/>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92176" y="3251633"/>
            <a:ext cx="2242018" cy="224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
            <a:extLst>
              <a:ext uri="{FF2B5EF4-FFF2-40B4-BE49-F238E27FC236}">
                <a16:creationId xmlns:a16="http://schemas.microsoft.com/office/drawing/2014/main" id="{41AB6F28-F0EF-4A28-A6C7-1510A782F50F}"/>
              </a:ext>
            </a:extLst>
          </p:cNvPr>
          <p:cNvSpPr txBox="1">
            <a:spLocks noChangeArrowheads="1"/>
          </p:cNvSpPr>
          <p:nvPr/>
        </p:nvSpPr>
        <p:spPr bwMode="auto">
          <a:xfrm>
            <a:off x="5992368" y="1682691"/>
            <a:ext cx="25422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chemeClr val="tx2"/>
                </a:solidFill>
              </a:rPr>
              <a:t>Self-Advocate </a:t>
            </a:r>
          </a:p>
          <a:p>
            <a:pPr algn="ctr"/>
            <a:r>
              <a:rPr lang="en-US" altLang="en-US" dirty="0">
                <a:solidFill>
                  <a:schemeClr val="tx2"/>
                </a:solidFill>
              </a:rPr>
              <a:t>Tools &amp; Resources</a:t>
            </a:r>
          </a:p>
        </p:txBody>
      </p:sp>
      <p:sp>
        <p:nvSpPr>
          <p:cNvPr id="18" name="TextBox 8">
            <a:extLst>
              <a:ext uri="{FF2B5EF4-FFF2-40B4-BE49-F238E27FC236}">
                <a16:creationId xmlns:a16="http://schemas.microsoft.com/office/drawing/2014/main" id="{C3D2D8BB-7098-4C4F-A7DB-5AD3E5DCB2C4}"/>
              </a:ext>
            </a:extLst>
          </p:cNvPr>
          <p:cNvSpPr txBox="1">
            <a:spLocks noChangeArrowheads="1"/>
          </p:cNvSpPr>
          <p:nvPr/>
        </p:nvSpPr>
        <p:spPr bwMode="auto">
          <a:xfrm>
            <a:off x="204462" y="5169774"/>
            <a:ext cx="20017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chemeClr val="tx2"/>
                </a:solidFill>
              </a:rPr>
              <a:t>Family Perspective Tools</a:t>
            </a:r>
          </a:p>
        </p:txBody>
      </p:sp>
      <p:sp>
        <p:nvSpPr>
          <p:cNvPr id="19" name="TextBox 10">
            <a:extLst>
              <a:ext uri="{FF2B5EF4-FFF2-40B4-BE49-F238E27FC236}">
                <a16:creationId xmlns:a16="http://schemas.microsoft.com/office/drawing/2014/main" id="{6D3BB7FC-4094-45BA-975E-D32DFA78DAE4}"/>
              </a:ext>
            </a:extLst>
          </p:cNvPr>
          <p:cNvSpPr txBox="1">
            <a:spLocks noChangeArrowheads="1"/>
          </p:cNvSpPr>
          <p:nvPr/>
        </p:nvSpPr>
        <p:spPr bwMode="auto">
          <a:xfrm>
            <a:off x="8909830" y="5169773"/>
            <a:ext cx="2440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solidFill>
                  <a:schemeClr val="tx2"/>
                </a:solidFill>
              </a:rPr>
              <a:t>Formal Planning </a:t>
            </a:r>
          </a:p>
          <a:p>
            <a:pPr algn="ctr"/>
            <a:r>
              <a:rPr lang="en-US" altLang="en-US" dirty="0">
                <a:solidFill>
                  <a:schemeClr val="tx2"/>
                </a:solidFill>
              </a:rPr>
              <a:t>Tools &amp; Forms</a:t>
            </a:r>
          </a:p>
        </p:txBody>
      </p:sp>
      <p:pic>
        <p:nvPicPr>
          <p:cNvPr id="20" name="Picture 22">
            <a:extLst>
              <a:ext uri="{FF2B5EF4-FFF2-40B4-BE49-F238E27FC236}">
                <a16:creationId xmlns:a16="http://schemas.microsoft.com/office/drawing/2014/main" id="{6CE68FF7-6807-4BB6-A7E6-C0D586D2A904}"/>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658759" y="1749968"/>
            <a:ext cx="1046162" cy="1347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Content Placeholder 9">
            <a:extLst>
              <a:ext uri="{FF2B5EF4-FFF2-40B4-BE49-F238E27FC236}">
                <a16:creationId xmlns:a16="http://schemas.microsoft.com/office/drawing/2014/main" id="{B27772A3-A678-4B13-919A-79A0D8B776C6}"/>
              </a:ext>
            </a:extLst>
          </p:cNvPr>
          <p:cNvPicPr>
            <a:picLocks noChangeAspect="1"/>
          </p:cNvPicPr>
          <p:nvPr/>
        </p:nvPicPr>
        <p:blipFill>
          <a:blip r:embed="rId7" cstate="email">
            <a:extLst>
              <a:ext uri="{28A0092B-C50C-407E-A947-70E740481C1C}">
                <a14:useLocalDpi xmlns:a14="http://schemas.microsoft.com/office/drawing/2010/main" val="0"/>
              </a:ext>
            </a:extLst>
          </a:blip>
          <a:srcRect b="-1093"/>
          <a:stretch>
            <a:fillRect/>
          </a:stretch>
        </p:blipFill>
        <p:spPr bwMode="auto">
          <a:xfrm>
            <a:off x="9435046" y="1499143"/>
            <a:ext cx="1123950" cy="1454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11">
            <a:extLst>
              <a:ext uri="{FF2B5EF4-FFF2-40B4-BE49-F238E27FC236}">
                <a16:creationId xmlns:a16="http://schemas.microsoft.com/office/drawing/2014/main" id="{0267EC7A-743E-4D46-B7B2-8A8D7B9D1AF2}"/>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9801759" y="1962693"/>
            <a:ext cx="1497012"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a:extLst>
              <a:ext uri="{FF2B5EF4-FFF2-40B4-BE49-F238E27FC236}">
                <a16:creationId xmlns:a16="http://schemas.microsoft.com/office/drawing/2014/main" id="{B09561F7-EC22-4D75-87ED-BD0F7E9F7959}"/>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0705757" y="3517543"/>
            <a:ext cx="977900" cy="1189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22">
            <a:extLst>
              <a:ext uri="{FF2B5EF4-FFF2-40B4-BE49-F238E27FC236}">
                <a16:creationId xmlns:a16="http://schemas.microsoft.com/office/drawing/2014/main" id="{4D752A7F-D350-4372-8621-7A7A4BAED311}"/>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0000907" y="3879493"/>
            <a:ext cx="911225" cy="1189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6F69DDBE-36E1-45DD-9A10-DD93611CD9B0}"/>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0520019" y="4193818"/>
            <a:ext cx="1504950" cy="968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 name="Content Placeholder 3">
            <a:extLst>
              <a:ext uri="{FF2B5EF4-FFF2-40B4-BE49-F238E27FC236}">
                <a16:creationId xmlns:a16="http://schemas.microsoft.com/office/drawing/2014/main" id="{85D9BC85-26E4-41E4-B30A-9EF6252466FD}"/>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61564" y="3081221"/>
            <a:ext cx="1328737" cy="1027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Content Placeholder 11">
            <a:extLst>
              <a:ext uri="{FF2B5EF4-FFF2-40B4-BE49-F238E27FC236}">
                <a16:creationId xmlns:a16="http://schemas.microsoft.com/office/drawing/2014/main" id="{E2B1DF4C-772A-4F5D-9EDF-5BEBA237B504}"/>
              </a:ext>
            </a:extLst>
          </p:cNvPr>
          <p:cNvPicPr>
            <a:picLocks noGrp="1" noChangeAspect="1"/>
          </p:cNvPicPr>
          <p:nvPr>
            <p:ph idx="1"/>
          </p:nvPr>
        </p:nvPicPr>
        <p:blipFill>
          <a:blip r:embed="rId13" cstate="email">
            <a:extLst>
              <a:ext uri="{28A0092B-C50C-407E-A947-70E740481C1C}">
                <a14:useLocalDpi xmlns:a14="http://schemas.microsoft.com/office/drawing/2010/main" val="0"/>
              </a:ext>
            </a:extLst>
          </a:blip>
          <a:srcRect/>
          <a:stretch>
            <a:fillRect/>
          </a:stretch>
        </p:blipFill>
        <p:spPr>
          <a:xfrm>
            <a:off x="172614" y="3506671"/>
            <a:ext cx="1017587" cy="1317625"/>
          </a:xfrm>
          <a:ln w="3175">
            <a:solidFill>
              <a:schemeClr val="tx1"/>
            </a:solidFill>
            <a:miter lim="800000"/>
            <a:headEnd/>
            <a:tailEnd/>
          </a:ln>
        </p:spPr>
      </p:pic>
      <p:pic>
        <p:nvPicPr>
          <p:cNvPr id="29" name="Content Placeholder 4">
            <a:extLst>
              <a:ext uri="{FF2B5EF4-FFF2-40B4-BE49-F238E27FC236}">
                <a16:creationId xmlns:a16="http://schemas.microsoft.com/office/drawing/2014/main" id="{4EE29096-6C52-4386-9BC6-3FC380CE310B}"/>
              </a:ext>
            </a:extLst>
          </p:cNvPr>
          <p:cNvPicPr>
            <a:picLocks noChangeAspect="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534564" y="3908309"/>
            <a:ext cx="1628775" cy="1055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8B24093-819F-406D-BAAA-432412507E51}"/>
              </a:ext>
            </a:extLst>
          </p:cNvPr>
          <p:cNvPicPr>
            <a:picLocks noChangeAspect="1"/>
          </p:cNvPicPr>
          <p:nvPr/>
        </p:nvPicPr>
        <p:blipFill rotWithShape="1">
          <a:blip r:embed="rId15">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523616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308CAEFF-4B9C-444E-BFA3-E37324AE1229}"/>
              </a:ext>
            </a:extLst>
          </p:cNvPr>
          <p:cNvSpPr>
            <a:spLocks noGrp="1"/>
          </p:cNvSpPr>
          <p:nvPr>
            <p:ph type="title"/>
          </p:nvPr>
        </p:nvSpPr>
        <p:spPr>
          <a:xfrm>
            <a:off x="180975" y="591344"/>
            <a:ext cx="3706259" cy="5585619"/>
          </a:xfrm>
        </p:spPr>
        <p:txBody>
          <a:bodyPr>
            <a:normAutofit/>
          </a:bodyPr>
          <a:lstStyle/>
          <a:p>
            <a:r>
              <a:rPr lang="en-US" dirty="0">
                <a:solidFill>
                  <a:srgbClr val="FFFFFF"/>
                </a:solidFill>
              </a:rPr>
              <a:t>Family Perspective Tools</a:t>
            </a:r>
            <a:endParaRPr lang="en-US" sz="1300" dirty="0">
              <a:solidFill>
                <a:srgbClr val="FFFFFF"/>
              </a:solidFill>
            </a:endParaRP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Footer Placeholder 8">
            <a:extLst>
              <a:ext uri="{FF2B5EF4-FFF2-40B4-BE49-F238E27FC236}">
                <a16:creationId xmlns:a16="http://schemas.microsoft.com/office/drawing/2014/main" id="{E1B51304-710F-454A-B313-92C0BAC26594}"/>
              </a:ext>
            </a:extLst>
          </p:cNvPr>
          <p:cNvSpPr>
            <a:spLocks noGrp="1"/>
          </p:cNvSpPr>
          <p:nvPr>
            <p:ph type="ftr" sz="quarter" idx="11"/>
          </p:nvPr>
        </p:nvSpPr>
        <p:spPr>
          <a:xfrm>
            <a:off x="0" y="6356350"/>
            <a:ext cx="12192000" cy="501650"/>
          </a:xfrm>
          <a:solidFill>
            <a:schemeClr val="accent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87482"/>
              </a:solidFill>
              <a:effectLst/>
              <a:uLnTx/>
              <a:uFillTx/>
              <a:latin typeface="Arial"/>
              <a:ea typeface="+mn-ea"/>
              <a:cs typeface="+mn-cs"/>
            </a:endParaRPr>
          </a:p>
        </p:txBody>
      </p:sp>
      <p:pic>
        <p:nvPicPr>
          <p:cNvPr id="10" name="Content Placeholder 4">
            <a:extLst>
              <a:ext uri="{FF2B5EF4-FFF2-40B4-BE49-F238E27FC236}">
                <a16:creationId xmlns:a16="http://schemas.microsoft.com/office/drawing/2014/main" id="{95C19A65-D695-40CE-8EC4-0220E7BE3557}"/>
              </a:ext>
            </a:extLst>
          </p:cNvPr>
          <p:cNvPicPr>
            <a:picLocks noGrp="1" noChangeAspect="1"/>
          </p:cNvPicPr>
          <p:nvPr>
            <p:ph idx="1"/>
          </p:nvPr>
        </p:nvPicPr>
        <p:blipFill rotWithShape="1">
          <a:blip r:embed="rId2"/>
          <a:srcRect l="890" r="1131" b="8011"/>
          <a:stretch/>
        </p:blipFill>
        <p:spPr>
          <a:xfrm>
            <a:off x="4210841" y="770568"/>
            <a:ext cx="7937586" cy="4810805"/>
          </a:xfrm>
        </p:spPr>
      </p:pic>
      <p:sp>
        <p:nvSpPr>
          <p:cNvPr id="14" name="Title 1">
            <a:extLst>
              <a:ext uri="{FF2B5EF4-FFF2-40B4-BE49-F238E27FC236}">
                <a16:creationId xmlns:a16="http://schemas.microsoft.com/office/drawing/2014/main" id="{36020A05-7ACA-4166-BD60-9C125301FF48}"/>
              </a:ext>
            </a:extLst>
          </p:cNvPr>
          <p:cNvSpPr txBox="1">
            <a:spLocks/>
          </p:cNvSpPr>
          <p:nvPr/>
        </p:nvSpPr>
        <p:spPr>
          <a:xfrm>
            <a:off x="4491934" y="5805042"/>
            <a:ext cx="7375399" cy="37192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i="1" dirty="0">
                <a:solidFill>
                  <a:schemeClr val="accent4"/>
                </a:solidFill>
                <a:latin typeface="+mn-lt"/>
              </a:rPr>
              <a:t>www.lifecoursetools.com/lifecourse-library/foundational-tools/family-perspective/</a:t>
            </a:r>
            <a:endParaRPr lang="en-US" sz="1600" dirty="0">
              <a:solidFill>
                <a:schemeClr val="accent4"/>
              </a:solidFill>
              <a:latin typeface="+mn-lt"/>
            </a:endParaRPr>
          </a:p>
        </p:txBody>
      </p:sp>
      <p:pic>
        <p:nvPicPr>
          <p:cNvPr id="11" name="Picture 10">
            <a:extLst>
              <a:ext uri="{FF2B5EF4-FFF2-40B4-BE49-F238E27FC236}">
                <a16:creationId xmlns:a16="http://schemas.microsoft.com/office/drawing/2014/main" id="{F146352E-D36E-4D63-B0D4-8560DB192CC2}"/>
              </a:ext>
            </a:extLst>
          </p:cNvPr>
          <p:cNvPicPr>
            <a:picLocks noChangeAspect="1"/>
          </p:cNvPicPr>
          <p:nvPr/>
        </p:nvPicPr>
        <p:blipFill rotWithShape="1">
          <a:blip r:embed="rId3">
            <a:extLst>
              <a:ext uri="{28A0092B-C50C-407E-A947-70E740481C1C}">
                <a14:useLocalDpi xmlns:a14="http://schemas.microsoft.com/office/drawing/2010/main" val="0"/>
              </a:ext>
            </a:extLst>
          </a:blip>
          <a:srcRect t="51061" b="42467"/>
          <a:stretch/>
        </p:blipFill>
        <p:spPr>
          <a:xfrm>
            <a:off x="642778" y="6356350"/>
            <a:ext cx="5156641" cy="279776"/>
          </a:xfrm>
          <a:prstGeom prst="rect">
            <a:avLst/>
          </a:prstGeom>
        </p:spPr>
      </p:pic>
    </p:spTree>
    <p:extLst>
      <p:ext uri="{BB962C8B-B14F-4D97-AF65-F5344CB8AC3E}">
        <p14:creationId xmlns:p14="http://schemas.microsoft.com/office/powerpoint/2010/main" val="41202532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308CAEFF-4B9C-444E-BFA3-E37324AE1229}"/>
              </a:ext>
            </a:extLst>
          </p:cNvPr>
          <p:cNvSpPr>
            <a:spLocks noGrp="1"/>
          </p:cNvSpPr>
          <p:nvPr>
            <p:ph type="title"/>
          </p:nvPr>
        </p:nvSpPr>
        <p:spPr>
          <a:xfrm>
            <a:off x="686834" y="1153572"/>
            <a:ext cx="3200400" cy="4461163"/>
          </a:xfrm>
        </p:spPr>
        <p:txBody>
          <a:bodyPr>
            <a:normAutofit/>
          </a:bodyPr>
          <a:lstStyle/>
          <a:p>
            <a:r>
              <a:rPr lang="en-US">
                <a:solidFill>
                  <a:srgbClr val="FFFFFF"/>
                </a:solidFill>
              </a:rPr>
              <a:t>Panelists</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Content Placeholder 2">
            <a:extLst>
              <a:ext uri="{FF2B5EF4-FFF2-40B4-BE49-F238E27FC236}">
                <a16:creationId xmlns:a16="http://schemas.microsoft.com/office/drawing/2014/main" id="{CDC15E78-A479-4D52-96DA-84A9282DC2EC}"/>
              </a:ext>
            </a:extLst>
          </p:cNvPr>
          <p:cNvSpPr>
            <a:spLocks noGrp="1"/>
          </p:cNvSpPr>
          <p:nvPr>
            <p:ph idx="1"/>
          </p:nvPr>
        </p:nvSpPr>
        <p:spPr>
          <a:xfrm>
            <a:off x="4447308" y="591344"/>
            <a:ext cx="6906491" cy="5585619"/>
          </a:xfrm>
        </p:spPr>
        <p:txBody>
          <a:bodyPr anchor="ctr">
            <a:normAutofit/>
          </a:bodyPr>
          <a:lstStyle/>
          <a:p>
            <a:pPr marL="0" indent="0">
              <a:lnSpc>
                <a:spcPct val="150000"/>
              </a:lnSpc>
              <a:buNone/>
            </a:pPr>
            <a:r>
              <a:rPr lang="en-US" dirty="0"/>
              <a:t>What are strategies for ensuring the person has a voice in their planning process – and that it is distinct from the rest of the team? </a:t>
            </a:r>
          </a:p>
          <a:p>
            <a:pPr marL="0" indent="0">
              <a:lnSpc>
                <a:spcPct val="150000"/>
              </a:lnSpc>
              <a:buNone/>
            </a:pPr>
            <a:endParaRPr lang="en-US" altLang="en-US" i="1" dirty="0"/>
          </a:p>
        </p:txBody>
      </p:sp>
      <p:sp>
        <p:nvSpPr>
          <p:cNvPr id="9" name="Footer Placeholder 8">
            <a:extLst>
              <a:ext uri="{FF2B5EF4-FFF2-40B4-BE49-F238E27FC236}">
                <a16:creationId xmlns:a16="http://schemas.microsoft.com/office/drawing/2014/main" id="{6C7DE4BE-3F71-4B06-885C-05019E04A537}"/>
              </a:ext>
            </a:extLst>
          </p:cNvPr>
          <p:cNvSpPr>
            <a:spLocks noGrp="1"/>
          </p:cNvSpPr>
          <p:nvPr>
            <p:ph type="ftr" sz="quarter" idx="11"/>
          </p:nvPr>
        </p:nvSpPr>
        <p:spPr>
          <a:xfrm>
            <a:off x="0" y="6356350"/>
            <a:ext cx="12192000" cy="501650"/>
          </a:xfrm>
          <a:solidFill>
            <a:schemeClr val="accent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87482"/>
              </a:solidFill>
              <a:effectLst/>
              <a:uLnTx/>
              <a:uFillTx/>
              <a:latin typeface="Arial"/>
              <a:ea typeface="+mn-ea"/>
              <a:cs typeface="+mn-cs"/>
            </a:endParaRPr>
          </a:p>
        </p:txBody>
      </p:sp>
    </p:spTree>
    <p:extLst>
      <p:ext uri="{BB962C8B-B14F-4D97-AF65-F5344CB8AC3E}">
        <p14:creationId xmlns:p14="http://schemas.microsoft.com/office/powerpoint/2010/main" val="20978558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21" name="Title 1">
            <a:extLst>
              <a:ext uri="{FF2B5EF4-FFF2-40B4-BE49-F238E27FC236}">
                <a16:creationId xmlns:a16="http://schemas.microsoft.com/office/drawing/2014/main" id="{B4144B5F-C0A6-4B7E-BDEC-4B1074E95436}"/>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Dignity of Risk and Mistakes</a:t>
            </a:r>
          </a:p>
        </p:txBody>
      </p:sp>
      <p:cxnSp>
        <p:nvCxnSpPr>
          <p:cNvPr id="17" name="Straight Arrow Connector 29">
            <a:extLst>
              <a:ext uri="{FF2B5EF4-FFF2-40B4-BE49-F238E27FC236}">
                <a16:creationId xmlns:a16="http://schemas.microsoft.com/office/drawing/2014/main" id="{B326BE92-1B25-4352-BE08-684210F5BB57}"/>
              </a:ext>
            </a:extLst>
          </p:cNvPr>
          <p:cNvCxnSpPr>
            <a:cxnSpLocks noChangeShapeType="1"/>
          </p:cNvCxnSpPr>
          <p:nvPr/>
        </p:nvCxnSpPr>
        <p:spPr bwMode="auto">
          <a:xfrm flipV="1">
            <a:off x="1575592" y="2253341"/>
            <a:ext cx="4992228" cy="2541182"/>
          </a:xfrm>
          <a:prstGeom prst="straightConnector1">
            <a:avLst/>
          </a:prstGeom>
          <a:noFill/>
          <a:ln w="76200" cmpd="sng">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18" name="Straight Arrow Connector 29">
            <a:extLst>
              <a:ext uri="{FF2B5EF4-FFF2-40B4-BE49-F238E27FC236}">
                <a16:creationId xmlns:a16="http://schemas.microsoft.com/office/drawing/2014/main" id="{2DE99B64-2B30-48BA-A7EC-7F91F6686A19}"/>
              </a:ext>
            </a:extLst>
          </p:cNvPr>
          <p:cNvCxnSpPr>
            <a:cxnSpLocks noChangeShapeType="1"/>
          </p:cNvCxnSpPr>
          <p:nvPr/>
        </p:nvCxnSpPr>
        <p:spPr bwMode="auto">
          <a:xfrm>
            <a:off x="1575592" y="4794523"/>
            <a:ext cx="5204372" cy="616688"/>
          </a:xfrm>
          <a:prstGeom prst="straightConnector1">
            <a:avLst/>
          </a:prstGeom>
          <a:ln>
            <a:prstDash val="dash"/>
            <a:headEnd/>
            <a:tailEnd type="arrow" w="med" len="med"/>
          </a:ln>
        </p:spPr>
        <p:style>
          <a:lnRef idx="2">
            <a:schemeClr val="dk1"/>
          </a:lnRef>
          <a:fillRef idx="0">
            <a:schemeClr val="dk1"/>
          </a:fillRef>
          <a:effectRef idx="1">
            <a:schemeClr val="dk1"/>
          </a:effectRef>
          <a:fontRef idx="minor">
            <a:schemeClr val="tx1"/>
          </a:fontRef>
        </p:style>
      </p:cxnSp>
      <p:sp>
        <p:nvSpPr>
          <p:cNvPr id="19" name="Cloud 18">
            <a:extLst>
              <a:ext uri="{FF2B5EF4-FFF2-40B4-BE49-F238E27FC236}">
                <a16:creationId xmlns:a16="http://schemas.microsoft.com/office/drawing/2014/main" id="{47857560-B86B-4BCD-9101-BCAC140A0484}"/>
              </a:ext>
            </a:extLst>
          </p:cNvPr>
          <p:cNvSpPr/>
          <p:nvPr/>
        </p:nvSpPr>
        <p:spPr>
          <a:xfrm>
            <a:off x="6567820" y="1446789"/>
            <a:ext cx="3595356" cy="2134178"/>
          </a:xfrm>
          <a:prstGeom prst="cloud">
            <a:avLst/>
          </a:prstGeom>
          <a:solidFill>
            <a:srgbClr val="59C6D5"/>
          </a:solidFill>
          <a:ln>
            <a:solidFill>
              <a:schemeClr val="tx2"/>
            </a:solidFill>
          </a:ln>
        </p:spPr>
        <p:style>
          <a:lnRef idx="1">
            <a:schemeClr val="accent5"/>
          </a:lnRef>
          <a:fillRef idx="2">
            <a:schemeClr val="accent5"/>
          </a:fillRef>
          <a:effectRef idx="1">
            <a:schemeClr val="accent5"/>
          </a:effectRef>
          <a:fontRef idx="minor">
            <a:schemeClr val="dk1"/>
          </a:fontRef>
        </p:style>
        <p:txBody>
          <a:bodyPr anchor="ctr"/>
          <a:lstStyle/>
          <a:p>
            <a:pPr algn="ctr"/>
            <a:r>
              <a:rPr lang="en-US" dirty="0">
                <a:solidFill>
                  <a:prstClr val="black"/>
                </a:solidFill>
              </a:rPr>
              <a:t>Friends, family, </a:t>
            </a:r>
          </a:p>
          <a:p>
            <a:pPr algn="ctr"/>
            <a:r>
              <a:rPr lang="en-US" dirty="0">
                <a:solidFill>
                  <a:prstClr val="black"/>
                </a:solidFill>
              </a:rPr>
              <a:t>enough money, </a:t>
            </a:r>
          </a:p>
          <a:p>
            <a:pPr algn="ctr"/>
            <a:r>
              <a:rPr lang="en-US" dirty="0">
                <a:solidFill>
                  <a:prstClr val="black"/>
                </a:solidFill>
              </a:rPr>
              <a:t>job I like, home, faith, vacations, health, choice, freedom</a:t>
            </a:r>
          </a:p>
        </p:txBody>
      </p:sp>
      <p:sp>
        <p:nvSpPr>
          <p:cNvPr id="20" name="Cloud 19">
            <a:extLst>
              <a:ext uri="{FF2B5EF4-FFF2-40B4-BE49-F238E27FC236}">
                <a16:creationId xmlns:a16="http://schemas.microsoft.com/office/drawing/2014/main" id="{65FF9533-3D07-4BBE-912E-983A70338536}"/>
              </a:ext>
            </a:extLst>
          </p:cNvPr>
          <p:cNvSpPr/>
          <p:nvPr/>
        </p:nvSpPr>
        <p:spPr>
          <a:xfrm>
            <a:off x="6779964" y="4466071"/>
            <a:ext cx="3298650" cy="1890279"/>
          </a:xfrm>
          <a:prstGeom prst="cloud">
            <a:avLst/>
          </a:prstGeom>
          <a:ln>
            <a:solidFill>
              <a:schemeClr val="accent6"/>
            </a:solidFill>
          </a:ln>
        </p:spPr>
        <p:style>
          <a:lnRef idx="1">
            <a:schemeClr val="accent6"/>
          </a:lnRef>
          <a:fillRef idx="2">
            <a:schemeClr val="accent6"/>
          </a:fillRef>
          <a:effectRef idx="1">
            <a:schemeClr val="accent6"/>
          </a:effectRef>
          <a:fontRef idx="minor">
            <a:schemeClr val="dk1"/>
          </a:fontRef>
        </p:style>
        <p:txBody>
          <a:bodyPr anchor="ctr"/>
          <a:lstStyle/>
          <a:p>
            <a:pPr algn="ctr"/>
            <a:endParaRPr lang="en-US" sz="1600" b="1" dirty="0">
              <a:solidFill>
                <a:prstClr val="black"/>
              </a:solidFill>
            </a:endParaRPr>
          </a:p>
        </p:txBody>
      </p:sp>
      <p:pic>
        <p:nvPicPr>
          <p:cNvPr id="22" name="Content Placeholder 3">
            <a:extLst>
              <a:ext uri="{FF2B5EF4-FFF2-40B4-BE49-F238E27FC236}">
                <a16:creationId xmlns:a16="http://schemas.microsoft.com/office/drawing/2014/main" id="{55425B23-DA85-43C1-96A5-587C36E3679C}"/>
              </a:ext>
            </a:extLst>
          </p:cNvPr>
          <p:cNvPicPr>
            <a:picLocks noGrp="1" noChangeAspect="1"/>
          </p:cNvPicPr>
          <p:nvPr>
            <p:ph idx="1"/>
          </p:nvPr>
        </p:nvPicPr>
        <p:blipFill>
          <a:blip r:embed="rId2" cstate="email">
            <a:alphaModFix amt="91000"/>
            <a:extLst>
              <a:ext uri="{28A0092B-C50C-407E-A947-70E740481C1C}">
                <a14:useLocalDpi xmlns:a14="http://schemas.microsoft.com/office/drawing/2010/main" val="0"/>
              </a:ext>
            </a:extLst>
          </a:blip>
          <a:stretch>
            <a:fillRect/>
          </a:stretch>
        </p:blipFill>
        <p:spPr>
          <a:xfrm>
            <a:off x="2156853" y="2391059"/>
            <a:ext cx="3165379" cy="3165379"/>
          </a:xfrm>
          <a:effectLst>
            <a:softEdge rad="63500"/>
          </a:effectLst>
        </p:spPr>
      </p:pic>
      <p:sp>
        <p:nvSpPr>
          <p:cNvPr id="23" name="Rectangle 22">
            <a:extLst>
              <a:ext uri="{FF2B5EF4-FFF2-40B4-BE49-F238E27FC236}">
                <a16:creationId xmlns:a16="http://schemas.microsoft.com/office/drawing/2014/main" id="{C9479A88-DF2F-434A-9A5A-D11705C0BBED}"/>
              </a:ext>
            </a:extLst>
          </p:cNvPr>
          <p:cNvSpPr/>
          <p:nvPr/>
        </p:nvSpPr>
        <p:spPr>
          <a:xfrm>
            <a:off x="7042589" y="4931370"/>
            <a:ext cx="2788690" cy="923330"/>
          </a:xfrm>
          <a:prstGeom prst="rect">
            <a:avLst/>
          </a:prstGeom>
        </p:spPr>
        <p:txBody>
          <a:bodyPr wrap="square">
            <a:spAutoFit/>
          </a:bodyPr>
          <a:lstStyle/>
          <a:p>
            <a:pPr algn="ctr"/>
            <a:r>
              <a:rPr lang="en-US" dirty="0"/>
              <a:t>Poverty, loneliness, segregation, restrictions, lack of choice, boredom </a:t>
            </a:r>
          </a:p>
        </p:txBody>
      </p:sp>
      <p:pic>
        <p:nvPicPr>
          <p:cNvPr id="11" name="Picture 10">
            <a:extLst>
              <a:ext uri="{FF2B5EF4-FFF2-40B4-BE49-F238E27FC236}">
                <a16:creationId xmlns:a16="http://schemas.microsoft.com/office/drawing/2014/main" id="{F9A98BF2-A280-43C7-B7A1-4A2BA18FA53F}"/>
              </a:ext>
            </a:extLst>
          </p:cNvPr>
          <p:cNvPicPr>
            <a:picLocks noChangeAspect="1"/>
          </p:cNvPicPr>
          <p:nvPr/>
        </p:nvPicPr>
        <p:blipFill rotWithShape="1">
          <a:blip r:embed="rId3">
            <a:extLst>
              <a:ext uri="{28A0092B-C50C-407E-A947-70E740481C1C}">
                <a14:useLocalDpi xmlns:a14="http://schemas.microsoft.com/office/drawing/2010/main" val="0"/>
              </a:ext>
            </a:extLst>
          </a:blip>
          <a:srcRect t="51061" b="42467"/>
          <a:stretch/>
        </p:blipFill>
        <p:spPr>
          <a:xfrm>
            <a:off x="642778" y="6327399"/>
            <a:ext cx="5156641" cy="279776"/>
          </a:xfrm>
          <a:prstGeom prst="rect">
            <a:avLst/>
          </a:prstGeom>
        </p:spPr>
      </p:pic>
    </p:spTree>
    <p:extLst>
      <p:ext uri="{BB962C8B-B14F-4D97-AF65-F5344CB8AC3E}">
        <p14:creationId xmlns:p14="http://schemas.microsoft.com/office/powerpoint/2010/main" val="29728145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308CAEFF-4B9C-444E-BFA3-E37324AE1229}"/>
              </a:ext>
            </a:extLst>
          </p:cNvPr>
          <p:cNvSpPr>
            <a:spLocks noGrp="1"/>
          </p:cNvSpPr>
          <p:nvPr>
            <p:ph type="title"/>
          </p:nvPr>
        </p:nvSpPr>
        <p:spPr>
          <a:xfrm>
            <a:off x="686834" y="1153572"/>
            <a:ext cx="3200400" cy="4461163"/>
          </a:xfrm>
        </p:spPr>
        <p:txBody>
          <a:bodyPr>
            <a:normAutofit/>
          </a:bodyPr>
          <a:lstStyle/>
          <a:p>
            <a:r>
              <a:rPr lang="en-US">
                <a:solidFill>
                  <a:srgbClr val="FFFFFF"/>
                </a:solidFill>
              </a:rPr>
              <a:t>Panelists</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Content Placeholder 2">
            <a:extLst>
              <a:ext uri="{FF2B5EF4-FFF2-40B4-BE49-F238E27FC236}">
                <a16:creationId xmlns:a16="http://schemas.microsoft.com/office/drawing/2014/main" id="{CDC15E78-A479-4D52-96DA-84A9282DC2EC}"/>
              </a:ext>
            </a:extLst>
          </p:cNvPr>
          <p:cNvSpPr>
            <a:spLocks noGrp="1"/>
          </p:cNvSpPr>
          <p:nvPr>
            <p:ph idx="1"/>
          </p:nvPr>
        </p:nvSpPr>
        <p:spPr>
          <a:xfrm>
            <a:off x="4447308" y="591344"/>
            <a:ext cx="6906491" cy="5585619"/>
          </a:xfrm>
        </p:spPr>
        <p:txBody>
          <a:bodyPr anchor="ctr">
            <a:normAutofit/>
          </a:bodyPr>
          <a:lstStyle/>
          <a:p>
            <a:pPr marL="0" indent="0">
              <a:lnSpc>
                <a:spcPct val="150000"/>
              </a:lnSpc>
              <a:buNone/>
            </a:pPr>
            <a:r>
              <a:rPr lang="en-US" dirty="0"/>
              <a:t>When a “risk” is identified, what are strategies to support the person and the team in planning for that risk?</a:t>
            </a:r>
          </a:p>
          <a:p>
            <a:pPr marL="0" indent="0">
              <a:lnSpc>
                <a:spcPct val="150000"/>
              </a:lnSpc>
              <a:buNone/>
            </a:pPr>
            <a:endParaRPr lang="en-US" dirty="0"/>
          </a:p>
          <a:p>
            <a:pPr marL="0" indent="0">
              <a:lnSpc>
                <a:spcPct val="150000"/>
              </a:lnSpc>
              <a:buNone/>
            </a:pPr>
            <a:endParaRPr lang="en-US" altLang="en-US" i="1" dirty="0"/>
          </a:p>
        </p:txBody>
      </p:sp>
      <p:sp>
        <p:nvSpPr>
          <p:cNvPr id="9" name="Footer Placeholder 8">
            <a:extLst>
              <a:ext uri="{FF2B5EF4-FFF2-40B4-BE49-F238E27FC236}">
                <a16:creationId xmlns:a16="http://schemas.microsoft.com/office/drawing/2014/main" id="{6C7DE4BE-3F71-4B06-885C-05019E04A537}"/>
              </a:ext>
            </a:extLst>
          </p:cNvPr>
          <p:cNvSpPr>
            <a:spLocks noGrp="1"/>
          </p:cNvSpPr>
          <p:nvPr>
            <p:ph type="ftr" sz="quarter" idx="11"/>
          </p:nvPr>
        </p:nvSpPr>
        <p:spPr>
          <a:xfrm>
            <a:off x="0" y="6356350"/>
            <a:ext cx="12192000" cy="501650"/>
          </a:xfrm>
          <a:solidFill>
            <a:schemeClr val="accent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87482"/>
              </a:solidFill>
              <a:effectLst/>
              <a:uLnTx/>
              <a:uFillTx/>
              <a:latin typeface="Arial"/>
              <a:ea typeface="+mn-ea"/>
              <a:cs typeface="+mn-cs"/>
            </a:endParaRPr>
          </a:p>
        </p:txBody>
      </p:sp>
    </p:spTree>
    <p:extLst>
      <p:ext uri="{BB962C8B-B14F-4D97-AF65-F5344CB8AC3E}">
        <p14:creationId xmlns:p14="http://schemas.microsoft.com/office/powerpoint/2010/main" val="8300973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1D50B018-16AE-4089-AF99-F83CDBF6CC0B}"/>
              </a:ext>
            </a:extLst>
          </p:cNvPr>
          <p:cNvSpPr>
            <a:spLocks noGrp="1"/>
          </p:cNvSpPr>
          <p:nvPr>
            <p:ph type="title"/>
          </p:nvPr>
        </p:nvSpPr>
        <p:spPr>
          <a:xfrm>
            <a:off x="2555630" y="1441938"/>
            <a:ext cx="7301433" cy="3974124"/>
          </a:xfrm>
        </p:spPr>
        <p:txBody>
          <a:bodyPr vert="horz" lIns="91440" tIns="45720" rIns="91440" bIns="45720" rtlCol="0" anchor="ctr">
            <a:normAutofit/>
          </a:bodyPr>
          <a:lstStyle/>
          <a:p>
            <a:pPr algn="ctr"/>
            <a:r>
              <a:rPr lang="en-US" sz="5400" dirty="0">
                <a:solidFill>
                  <a:schemeClr val="bg1">
                    <a:lumMod val="95000"/>
                    <a:lumOff val="5000"/>
                  </a:schemeClr>
                </a:solidFill>
              </a:rPr>
              <a:t>Questions + Answers</a:t>
            </a:r>
          </a:p>
        </p:txBody>
      </p:sp>
    </p:spTree>
    <p:extLst>
      <p:ext uri="{BB962C8B-B14F-4D97-AF65-F5344CB8AC3E}">
        <p14:creationId xmlns:p14="http://schemas.microsoft.com/office/powerpoint/2010/main" val="277590491"/>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AEFF-4B9C-444E-BFA3-E37324AE1229}"/>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Closing + Next Steps</a:t>
            </a:r>
          </a:p>
        </p:txBody>
      </p:sp>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10" name="TextBox 9">
            <a:extLst>
              <a:ext uri="{FF2B5EF4-FFF2-40B4-BE49-F238E27FC236}">
                <a16:creationId xmlns:a16="http://schemas.microsoft.com/office/drawing/2014/main" id="{8CBB15BF-02E3-415E-AAB6-ABB457DC895F}"/>
              </a:ext>
            </a:extLst>
          </p:cNvPr>
          <p:cNvSpPr txBox="1"/>
          <p:nvPr/>
        </p:nvSpPr>
        <p:spPr>
          <a:xfrm>
            <a:off x="838199" y="1598810"/>
            <a:ext cx="429768" cy="707886"/>
          </a:xfrm>
          <a:prstGeom prst="rect">
            <a:avLst/>
          </a:prstGeom>
          <a:noFill/>
        </p:spPr>
        <p:txBody>
          <a:bodyPr wrap="square" rtlCol="0">
            <a:spAutoFit/>
          </a:bodyPr>
          <a:lstStyle/>
          <a:p>
            <a:r>
              <a:rPr lang="en-US" sz="4000" dirty="0">
                <a:solidFill>
                  <a:schemeClr val="accent2"/>
                </a:solidFill>
                <a:latin typeface="+mj-lt"/>
                <a:ea typeface="+mj-ea"/>
                <a:cs typeface="+mj-cs"/>
              </a:rPr>
              <a:t>1</a:t>
            </a:r>
          </a:p>
        </p:txBody>
      </p:sp>
      <p:sp>
        <p:nvSpPr>
          <p:cNvPr id="11" name="TextBox 10">
            <a:extLst>
              <a:ext uri="{FF2B5EF4-FFF2-40B4-BE49-F238E27FC236}">
                <a16:creationId xmlns:a16="http://schemas.microsoft.com/office/drawing/2014/main" id="{1CFB5CD7-9518-41B9-8D2C-D8ED53D38C79}"/>
              </a:ext>
            </a:extLst>
          </p:cNvPr>
          <p:cNvSpPr txBox="1"/>
          <p:nvPr/>
        </p:nvSpPr>
        <p:spPr>
          <a:xfrm>
            <a:off x="838199" y="2543558"/>
            <a:ext cx="429768" cy="707886"/>
          </a:xfrm>
          <a:prstGeom prst="rect">
            <a:avLst/>
          </a:prstGeom>
          <a:noFill/>
        </p:spPr>
        <p:txBody>
          <a:bodyPr wrap="square" rtlCol="0">
            <a:spAutoFit/>
          </a:bodyPr>
          <a:lstStyle/>
          <a:p>
            <a:r>
              <a:rPr lang="en-US" sz="4000" dirty="0">
                <a:solidFill>
                  <a:schemeClr val="accent2"/>
                </a:solidFill>
                <a:latin typeface="+mj-lt"/>
                <a:ea typeface="+mj-ea"/>
                <a:cs typeface="+mj-cs"/>
              </a:rPr>
              <a:t>2</a:t>
            </a:r>
          </a:p>
        </p:txBody>
      </p:sp>
      <p:sp>
        <p:nvSpPr>
          <p:cNvPr id="12" name="TextBox 11">
            <a:extLst>
              <a:ext uri="{FF2B5EF4-FFF2-40B4-BE49-F238E27FC236}">
                <a16:creationId xmlns:a16="http://schemas.microsoft.com/office/drawing/2014/main" id="{F97AA0B0-B6C3-43F8-9A17-99CDBF1E4132}"/>
              </a:ext>
            </a:extLst>
          </p:cNvPr>
          <p:cNvSpPr txBox="1"/>
          <p:nvPr/>
        </p:nvSpPr>
        <p:spPr>
          <a:xfrm>
            <a:off x="838199" y="3439718"/>
            <a:ext cx="429768" cy="707886"/>
          </a:xfrm>
          <a:prstGeom prst="rect">
            <a:avLst/>
          </a:prstGeom>
          <a:noFill/>
        </p:spPr>
        <p:txBody>
          <a:bodyPr wrap="square" rtlCol="0">
            <a:spAutoFit/>
          </a:bodyPr>
          <a:lstStyle/>
          <a:p>
            <a:r>
              <a:rPr lang="en-US" sz="4000" dirty="0">
                <a:solidFill>
                  <a:schemeClr val="accent2"/>
                </a:solidFill>
                <a:latin typeface="+mj-lt"/>
                <a:ea typeface="+mj-ea"/>
                <a:cs typeface="+mj-cs"/>
              </a:rPr>
              <a:t>3</a:t>
            </a:r>
          </a:p>
        </p:txBody>
      </p:sp>
      <p:sp>
        <p:nvSpPr>
          <p:cNvPr id="13" name="TextBox 12">
            <a:extLst>
              <a:ext uri="{FF2B5EF4-FFF2-40B4-BE49-F238E27FC236}">
                <a16:creationId xmlns:a16="http://schemas.microsoft.com/office/drawing/2014/main" id="{E4C8CEF8-9C65-4122-81B4-E0A9EBFBC654}"/>
              </a:ext>
            </a:extLst>
          </p:cNvPr>
          <p:cNvSpPr txBox="1"/>
          <p:nvPr/>
        </p:nvSpPr>
        <p:spPr>
          <a:xfrm>
            <a:off x="838199" y="4382990"/>
            <a:ext cx="429768" cy="707886"/>
          </a:xfrm>
          <a:prstGeom prst="rect">
            <a:avLst/>
          </a:prstGeom>
          <a:noFill/>
        </p:spPr>
        <p:txBody>
          <a:bodyPr wrap="square" rtlCol="0">
            <a:spAutoFit/>
          </a:bodyPr>
          <a:lstStyle/>
          <a:p>
            <a:r>
              <a:rPr lang="en-US" sz="4000" dirty="0">
                <a:solidFill>
                  <a:schemeClr val="accent2"/>
                </a:solidFill>
                <a:latin typeface="+mj-lt"/>
                <a:ea typeface="+mj-ea"/>
                <a:cs typeface="+mj-cs"/>
              </a:rPr>
              <a:t>4</a:t>
            </a:r>
          </a:p>
        </p:txBody>
      </p:sp>
      <p:sp>
        <p:nvSpPr>
          <p:cNvPr id="14" name="TextBox 13">
            <a:extLst>
              <a:ext uri="{FF2B5EF4-FFF2-40B4-BE49-F238E27FC236}">
                <a16:creationId xmlns:a16="http://schemas.microsoft.com/office/drawing/2014/main" id="{A6ABE7E0-AD53-4438-BC6E-FDA655D93F09}"/>
              </a:ext>
            </a:extLst>
          </p:cNvPr>
          <p:cNvSpPr txBox="1"/>
          <p:nvPr/>
        </p:nvSpPr>
        <p:spPr>
          <a:xfrm>
            <a:off x="838199" y="5352316"/>
            <a:ext cx="429768" cy="707886"/>
          </a:xfrm>
          <a:prstGeom prst="rect">
            <a:avLst/>
          </a:prstGeom>
          <a:noFill/>
        </p:spPr>
        <p:txBody>
          <a:bodyPr wrap="square" rtlCol="0">
            <a:spAutoFit/>
          </a:bodyPr>
          <a:lstStyle/>
          <a:p>
            <a:r>
              <a:rPr lang="en-US" sz="4000" dirty="0">
                <a:solidFill>
                  <a:schemeClr val="accent2"/>
                </a:solidFill>
                <a:latin typeface="+mj-lt"/>
                <a:ea typeface="+mj-ea"/>
                <a:cs typeface="+mj-cs"/>
              </a:rPr>
              <a:t>5</a:t>
            </a:r>
          </a:p>
        </p:txBody>
      </p:sp>
      <p:sp>
        <p:nvSpPr>
          <p:cNvPr id="16" name="TextBox 15">
            <a:extLst>
              <a:ext uri="{FF2B5EF4-FFF2-40B4-BE49-F238E27FC236}">
                <a16:creationId xmlns:a16="http://schemas.microsoft.com/office/drawing/2014/main" id="{6DD5591D-1EB6-4B13-9EC3-EC9FA5D5128B}"/>
              </a:ext>
            </a:extLst>
          </p:cNvPr>
          <p:cNvSpPr txBox="1"/>
          <p:nvPr/>
        </p:nvSpPr>
        <p:spPr>
          <a:xfrm>
            <a:off x="1307907" y="1596741"/>
            <a:ext cx="10515600" cy="707886"/>
          </a:xfrm>
          <a:prstGeom prst="rect">
            <a:avLst/>
          </a:prstGeom>
          <a:noFill/>
        </p:spPr>
        <p:txBody>
          <a:bodyPr wrap="square" rtlCol="0">
            <a:spAutoFit/>
          </a:bodyPr>
          <a:lstStyle/>
          <a:p>
            <a:r>
              <a:rPr lang="en-US" sz="2000" dirty="0"/>
              <a:t>Register for our next webinar (and invite colleagues and friends!) at: </a:t>
            </a:r>
            <a:r>
              <a:rPr lang="en-US" sz="2000" b="1" dirty="0">
                <a:solidFill>
                  <a:schemeClr val="tx2"/>
                </a:solidFill>
              </a:rPr>
              <a:t>   https://zoom.us/webinar/register/WN_Gt6Bb7B5QjWj_UstGlIuZQ </a:t>
            </a:r>
          </a:p>
        </p:txBody>
      </p:sp>
      <p:sp>
        <p:nvSpPr>
          <p:cNvPr id="17" name="TextBox 16">
            <a:extLst>
              <a:ext uri="{FF2B5EF4-FFF2-40B4-BE49-F238E27FC236}">
                <a16:creationId xmlns:a16="http://schemas.microsoft.com/office/drawing/2014/main" id="{E3F0FE8A-BB50-4FDD-A1D5-E51F711C9B78}"/>
              </a:ext>
            </a:extLst>
          </p:cNvPr>
          <p:cNvSpPr txBox="1"/>
          <p:nvPr/>
        </p:nvSpPr>
        <p:spPr>
          <a:xfrm>
            <a:off x="1307907" y="2602219"/>
            <a:ext cx="10515600" cy="707886"/>
          </a:xfrm>
          <a:prstGeom prst="rect">
            <a:avLst/>
          </a:prstGeom>
          <a:noFill/>
        </p:spPr>
        <p:txBody>
          <a:bodyPr wrap="square" rtlCol="0">
            <a:spAutoFit/>
          </a:bodyPr>
          <a:lstStyle/>
          <a:p>
            <a:r>
              <a:rPr lang="en-US" sz="2000" dirty="0"/>
              <a:t>Responses to the word cloud exercise will be used to develop a North Dakota definition of Person-Centered Practices. </a:t>
            </a:r>
          </a:p>
        </p:txBody>
      </p:sp>
      <p:sp>
        <p:nvSpPr>
          <p:cNvPr id="18" name="TextBox 17">
            <a:extLst>
              <a:ext uri="{FF2B5EF4-FFF2-40B4-BE49-F238E27FC236}">
                <a16:creationId xmlns:a16="http://schemas.microsoft.com/office/drawing/2014/main" id="{799E3BB7-6228-45A8-846E-FB635C2717EA}"/>
              </a:ext>
            </a:extLst>
          </p:cNvPr>
          <p:cNvSpPr txBox="1"/>
          <p:nvPr/>
        </p:nvSpPr>
        <p:spPr>
          <a:xfrm>
            <a:off x="1307907" y="3606557"/>
            <a:ext cx="10515600" cy="400110"/>
          </a:xfrm>
          <a:prstGeom prst="rect">
            <a:avLst/>
          </a:prstGeom>
          <a:noFill/>
        </p:spPr>
        <p:txBody>
          <a:bodyPr wrap="square" rtlCol="0">
            <a:spAutoFit/>
          </a:bodyPr>
          <a:lstStyle/>
          <a:p>
            <a:r>
              <a:rPr lang="en-US" sz="2000" dirty="0"/>
              <a:t>View Charting the </a:t>
            </a:r>
            <a:r>
              <a:rPr lang="en-US" sz="2000" dirty="0" err="1"/>
              <a:t>LifeCourse</a:t>
            </a:r>
            <a:r>
              <a:rPr lang="en-US" sz="2000" dirty="0"/>
              <a:t> Resources at: </a:t>
            </a:r>
            <a:r>
              <a:rPr lang="en-US" sz="2000" b="1" dirty="0">
                <a:solidFill>
                  <a:schemeClr val="tx2"/>
                </a:solidFill>
              </a:rPr>
              <a:t>www.lifecoursetools.com</a:t>
            </a:r>
            <a:endParaRPr lang="en-US" sz="2000" dirty="0">
              <a:solidFill>
                <a:schemeClr val="tx2"/>
              </a:solidFill>
            </a:endParaRPr>
          </a:p>
        </p:txBody>
      </p:sp>
      <p:sp>
        <p:nvSpPr>
          <p:cNvPr id="19" name="TextBox 18">
            <a:extLst>
              <a:ext uri="{FF2B5EF4-FFF2-40B4-BE49-F238E27FC236}">
                <a16:creationId xmlns:a16="http://schemas.microsoft.com/office/drawing/2014/main" id="{1FD86A4B-AB91-4808-8AF6-999A267C0B4B}"/>
              </a:ext>
            </a:extLst>
          </p:cNvPr>
          <p:cNvSpPr txBox="1"/>
          <p:nvPr/>
        </p:nvSpPr>
        <p:spPr>
          <a:xfrm>
            <a:off x="1307907" y="4397933"/>
            <a:ext cx="10515600" cy="707886"/>
          </a:xfrm>
          <a:prstGeom prst="rect">
            <a:avLst/>
          </a:prstGeom>
          <a:noFill/>
        </p:spPr>
        <p:txBody>
          <a:bodyPr wrap="square" rtlCol="0">
            <a:spAutoFit/>
          </a:bodyPr>
          <a:lstStyle/>
          <a:p>
            <a:r>
              <a:rPr lang="en-US" sz="2000" dirty="0"/>
              <a:t>Visit </a:t>
            </a:r>
            <a:r>
              <a:rPr lang="en-US" sz="2000" b="1" dirty="0">
                <a:solidFill>
                  <a:schemeClr val="tx2"/>
                </a:solidFill>
              </a:rPr>
              <a:t>www.hsri.org/nd-pcp </a:t>
            </a:r>
            <a:r>
              <a:rPr lang="en-US" sz="2000" dirty="0"/>
              <a:t>to view and use the materials currently available. The recording and slides from today’s webinar will be available within two weeks.  </a:t>
            </a:r>
          </a:p>
        </p:txBody>
      </p:sp>
      <p:sp>
        <p:nvSpPr>
          <p:cNvPr id="20" name="TextBox 19">
            <a:extLst>
              <a:ext uri="{FF2B5EF4-FFF2-40B4-BE49-F238E27FC236}">
                <a16:creationId xmlns:a16="http://schemas.microsoft.com/office/drawing/2014/main" id="{A37E4625-B3D2-4537-A06B-23F5AC597DE0}"/>
              </a:ext>
            </a:extLst>
          </p:cNvPr>
          <p:cNvSpPr txBox="1"/>
          <p:nvPr/>
        </p:nvSpPr>
        <p:spPr>
          <a:xfrm>
            <a:off x="1307907" y="5497086"/>
            <a:ext cx="10515600" cy="400110"/>
          </a:xfrm>
          <a:prstGeom prst="rect">
            <a:avLst/>
          </a:prstGeom>
          <a:noFill/>
        </p:spPr>
        <p:txBody>
          <a:bodyPr wrap="square" rtlCol="0">
            <a:spAutoFit/>
          </a:bodyPr>
          <a:lstStyle/>
          <a:p>
            <a:r>
              <a:rPr lang="en-US" sz="2000" dirty="0"/>
              <a:t>Complete the polling questions to help inform future webinars. </a:t>
            </a:r>
          </a:p>
        </p:txBody>
      </p:sp>
    </p:spTree>
    <p:extLst>
      <p:ext uri="{BB962C8B-B14F-4D97-AF65-F5344CB8AC3E}">
        <p14:creationId xmlns:p14="http://schemas.microsoft.com/office/powerpoint/2010/main" val="710633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A7C87A4-E4A1-4535-8527-9DFB12444301}"/>
              </a:ext>
            </a:extLst>
          </p:cNvPr>
          <p:cNvSpPr>
            <a:spLocks noGrp="1"/>
          </p:cNvSpPr>
          <p:nvPr>
            <p:ph type="ctrTitle"/>
          </p:nvPr>
        </p:nvSpPr>
        <p:spPr>
          <a:xfrm>
            <a:off x="4380588" y="965199"/>
            <a:ext cx="6271370" cy="4927601"/>
          </a:xfrm>
        </p:spPr>
        <p:txBody>
          <a:bodyPr anchor="ctr">
            <a:normAutofit/>
          </a:bodyPr>
          <a:lstStyle/>
          <a:p>
            <a:pPr algn="l"/>
            <a:r>
              <a:rPr lang="en-US" sz="4800" dirty="0">
                <a:solidFill>
                  <a:schemeClr val="bg1"/>
                </a:solidFill>
              </a:rPr>
              <a:t>Thank You</a:t>
            </a:r>
          </a:p>
        </p:txBody>
      </p:sp>
      <p:cxnSp>
        <p:nvCxnSpPr>
          <p:cNvPr id="10" name="Straight Connector 9">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477B9053-4CD9-4A3C-97D5-428FEBDCE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273" y="3086098"/>
            <a:ext cx="2874270" cy="685801"/>
          </a:xfrm>
          <a:prstGeom prst="rect">
            <a:avLst/>
          </a:prstGeom>
        </p:spPr>
      </p:pic>
    </p:spTree>
    <p:extLst>
      <p:ext uri="{BB962C8B-B14F-4D97-AF65-F5344CB8AC3E}">
        <p14:creationId xmlns:p14="http://schemas.microsoft.com/office/powerpoint/2010/main" val="3757090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ACFEA4-8BF4-4100-88AD-86561127861E}"/>
              </a:ext>
            </a:extLst>
          </p:cNvPr>
          <p:cNvSpPr>
            <a:spLocks noGrp="1"/>
          </p:cNvSpPr>
          <p:nvPr>
            <p:ph idx="1"/>
          </p:nvPr>
        </p:nvSpPr>
        <p:spPr>
          <a:xfrm>
            <a:off x="838199" y="1835214"/>
            <a:ext cx="10852484" cy="4521136"/>
          </a:xfrm>
        </p:spPr>
        <p:txBody>
          <a:bodyPr>
            <a:normAutofit fontScale="85000" lnSpcReduction="20000"/>
          </a:bodyPr>
          <a:lstStyle/>
          <a:p>
            <a:pPr marL="0" indent="0">
              <a:lnSpc>
                <a:spcPct val="110000"/>
              </a:lnSpc>
              <a:buNone/>
            </a:pPr>
            <a:r>
              <a:rPr lang="en-US" sz="2600" b="1" dirty="0">
                <a:solidFill>
                  <a:schemeClr val="accent1"/>
                </a:solidFill>
              </a:rPr>
              <a:t>Technical Assistance</a:t>
            </a:r>
          </a:p>
          <a:p>
            <a:pPr marL="0" indent="0">
              <a:lnSpc>
                <a:spcPct val="110000"/>
              </a:lnSpc>
              <a:buNone/>
            </a:pPr>
            <a:r>
              <a:rPr lang="en-US" sz="2400" dirty="0"/>
              <a:t>The National Center on Advancing Person-Centered Practices and Systems (NCAPPS) helps states, tribes, and territories implement person-centered thinking, planning, and practice in line with US Department of Health and Human Services policy. North Dakota is one of 15 states to receive Technical Assistance for up to 100 hours of subject matter expertise for three years, to help advance person-centered thinking, planning, and practice. The third year begins in October 2020.</a:t>
            </a:r>
          </a:p>
          <a:p>
            <a:pPr marL="0" indent="0">
              <a:lnSpc>
                <a:spcPct val="110000"/>
              </a:lnSpc>
              <a:buNone/>
            </a:pPr>
            <a:r>
              <a:rPr lang="en-US" sz="2600" b="1" dirty="0">
                <a:solidFill>
                  <a:schemeClr val="accent1"/>
                </a:solidFill>
              </a:rPr>
              <a:t>Collaboration with Local ND Stakeholders and Tribal Nations</a:t>
            </a:r>
          </a:p>
          <a:p>
            <a:pPr marL="0" indent="0">
              <a:lnSpc>
                <a:spcPct val="110000"/>
              </a:lnSpc>
              <a:buNone/>
            </a:pPr>
            <a:r>
              <a:rPr lang="en-US" sz="2400" dirty="0"/>
              <a:t>Local organizations, advocacy groups, and representatives from Tribal Nations have contributed to development of North Dakota’s Person-Centered Practices initiative. </a:t>
            </a:r>
          </a:p>
          <a:p>
            <a:pPr marL="0" indent="0">
              <a:lnSpc>
                <a:spcPct val="110000"/>
              </a:lnSpc>
              <a:buNone/>
            </a:pPr>
            <a:r>
              <a:rPr lang="en-US" sz="2600" b="1" dirty="0">
                <a:solidFill>
                  <a:schemeClr val="accent1"/>
                </a:solidFill>
              </a:rPr>
              <a:t>Project Management </a:t>
            </a:r>
          </a:p>
          <a:p>
            <a:pPr marL="0" indent="0">
              <a:lnSpc>
                <a:spcPct val="110000"/>
              </a:lnSpc>
              <a:buNone/>
            </a:pPr>
            <a:r>
              <a:rPr lang="en-US" sz="2400" dirty="0"/>
              <a:t>Support for the statewide initiative, including coordination of efforts, is being provided by the Human Services Research Institute (HSRI).</a:t>
            </a:r>
          </a:p>
          <a:p>
            <a:pPr marL="0" indent="0">
              <a:lnSpc>
                <a:spcPct val="110000"/>
              </a:lnSpc>
              <a:buNone/>
            </a:pPr>
            <a:endParaRPr lang="en-US" sz="2400" dirty="0"/>
          </a:p>
        </p:txBody>
      </p:sp>
      <p:sp>
        <p:nvSpPr>
          <p:cNvPr id="2" name="Title 1">
            <a:extLst>
              <a:ext uri="{FF2B5EF4-FFF2-40B4-BE49-F238E27FC236}">
                <a16:creationId xmlns:a16="http://schemas.microsoft.com/office/drawing/2014/main" id="{1D50B018-16AE-4089-AF99-F83CDBF6CC0B}"/>
              </a:ext>
            </a:extLst>
          </p:cNvPr>
          <p:cNvSpPr>
            <a:spLocks noGrp="1"/>
          </p:cNvSpPr>
          <p:nvPr>
            <p:ph type="title"/>
          </p:nvPr>
        </p:nvSpPr>
        <p:spPr>
          <a:xfrm>
            <a:off x="838200" y="365125"/>
            <a:ext cx="10562112" cy="1325563"/>
          </a:xfrm>
        </p:spPr>
        <p:txBody>
          <a:bodyPr/>
          <a:lstStyle/>
          <a:p>
            <a:r>
              <a:rPr lang="en-US" dirty="0">
                <a:solidFill>
                  <a:schemeClr val="accent2"/>
                </a:solidFill>
              </a:rPr>
              <a:t>Support from Subject Matter Experts</a:t>
            </a:r>
          </a:p>
        </p:txBody>
      </p:sp>
      <p:sp>
        <p:nvSpPr>
          <p:cNvPr id="5" name="Footer Placeholder 8">
            <a:extLst>
              <a:ext uri="{FF2B5EF4-FFF2-40B4-BE49-F238E27FC236}">
                <a16:creationId xmlns:a16="http://schemas.microsoft.com/office/drawing/2014/main" id="{2136F11C-6622-4A6D-A9D9-854CAB6D90C1}"/>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Tree>
    <p:extLst>
      <p:ext uri="{BB962C8B-B14F-4D97-AF65-F5344CB8AC3E}">
        <p14:creationId xmlns:p14="http://schemas.microsoft.com/office/powerpoint/2010/main" val="1316137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672B-8F83-4421-934F-DC23F02CF865}"/>
              </a:ext>
            </a:extLst>
          </p:cNvPr>
          <p:cNvSpPr>
            <a:spLocks noGrp="1"/>
          </p:cNvSpPr>
          <p:nvPr>
            <p:ph type="title"/>
          </p:nvPr>
        </p:nvSpPr>
        <p:spPr/>
        <p:txBody>
          <a:bodyPr/>
          <a:lstStyle/>
          <a:p>
            <a:r>
              <a:rPr lang="en-US" dirty="0">
                <a:solidFill>
                  <a:schemeClr val="accent2"/>
                </a:solidFill>
              </a:rPr>
              <a:t>Materials</a:t>
            </a:r>
          </a:p>
        </p:txBody>
      </p:sp>
      <p:sp>
        <p:nvSpPr>
          <p:cNvPr id="5" name="Footer Placeholder 8">
            <a:extLst>
              <a:ext uri="{FF2B5EF4-FFF2-40B4-BE49-F238E27FC236}">
                <a16:creationId xmlns:a16="http://schemas.microsoft.com/office/drawing/2014/main" id="{65BE10CF-267F-45B3-99F3-664B2CF6811D}"/>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16" name="TextBox 15">
            <a:extLst>
              <a:ext uri="{FF2B5EF4-FFF2-40B4-BE49-F238E27FC236}">
                <a16:creationId xmlns:a16="http://schemas.microsoft.com/office/drawing/2014/main" id="{32A60B16-EB63-4EEE-AC72-B6891316478A}"/>
              </a:ext>
            </a:extLst>
          </p:cNvPr>
          <p:cNvSpPr txBox="1"/>
          <p:nvPr/>
        </p:nvSpPr>
        <p:spPr>
          <a:xfrm>
            <a:off x="6701735" y="1601675"/>
            <a:ext cx="5191572" cy="1107996"/>
          </a:xfrm>
          <a:prstGeom prst="rect">
            <a:avLst/>
          </a:prstGeom>
          <a:noFill/>
        </p:spPr>
        <p:txBody>
          <a:bodyPr wrap="square" rtlCol="0">
            <a:spAutoFit/>
          </a:bodyPr>
          <a:lstStyle/>
          <a:p>
            <a:r>
              <a:rPr lang="en-US" b="1" dirty="0">
                <a:solidFill>
                  <a:schemeClr val="tx2"/>
                </a:solidFill>
              </a:rPr>
              <a:t>Technical Assistance Plan</a:t>
            </a:r>
          </a:p>
          <a:p>
            <a:r>
              <a:rPr lang="en-US" sz="1600" dirty="0"/>
              <a:t>NCAPPS, HSRI, a cross-division workgroup and subject-matter experts are managing North Dakota’s plan and related activities to ensure system change. </a:t>
            </a:r>
          </a:p>
        </p:txBody>
      </p:sp>
      <p:pic>
        <p:nvPicPr>
          <p:cNvPr id="20" name="Picture 19" descr="A picture containing computer&#10;&#10;Description automatically generated">
            <a:extLst>
              <a:ext uri="{FF2B5EF4-FFF2-40B4-BE49-F238E27FC236}">
                <a16:creationId xmlns:a16="http://schemas.microsoft.com/office/drawing/2014/main" id="{6981237E-8921-4531-B769-FE0F8B75A7F4}"/>
              </a:ext>
            </a:extLst>
          </p:cNvPr>
          <p:cNvPicPr>
            <a:picLocks noChangeAspect="1"/>
          </p:cNvPicPr>
          <p:nvPr/>
        </p:nvPicPr>
        <p:blipFill rotWithShape="1">
          <a:blip r:embed="rId2">
            <a:extLst>
              <a:ext uri="{28A0092B-C50C-407E-A947-70E740481C1C}">
                <a14:useLocalDpi xmlns:a14="http://schemas.microsoft.com/office/drawing/2010/main" val="0"/>
              </a:ext>
            </a:extLst>
          </a:blip>
          <a:srcRect l="15773" r="24435"/>
          <a:stretch/>
        </p:blipFill>
        <p:spPr>
          <a:xfrm>
            <a:off x="5591851" y="1557374"/>
            <a:ext cx="1025138" cy="1371600"/>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17D56358-EF6A-4309-98E0-758E2175E7D4}"/>
              </a:ext>
            </a:extLst>
          </p:cNvPr>
          <p:cNvPicPr>
            <a:picLocks noChangeAspect="1"/>
          </p:cNvPicPr>
          <p:nvPr/>
        </p:nvPicPr>
        <p:blipFill rotWithShape="1">
          <a:blip r:embed="rId3">
            <a:extLst>
              <a:ext uri="{28A0092B-C50C-407E-A947-70E740481C1C}">
                <a14:useLocalDpi xmlns:a14="http://schemas.microsoft.com/office/drawing/2010/main" val="0"/>
              </a:ext>
            </a:extLst>
          </a:blip>
          <a:srcRect l="5936" r="6286"/>
          <a:stretch/>
        </p:blipFill>
        <p:spPr>
          <a:xfrm>
            <a:off x="10388361" y="3186053"/>
            <a:ext cx="1504946" cy="1371600"/>
          </a:xfrm>
          <a:prstGeom prst="rect">
            <a:avLst/>
          </a:prstGeom>
        </p:spPr>
      </p:pic>
      <p:pic>
        <p:nvPicPr>
          <p:cNvPr id="24" name="Picture 23" descr="A close up of a sign&#10;&#10;Description automatically generated">
            <a:extLst>
              <a:ext uri="{FF2B5EF4-FFF2-40B4-BE49-F238E27FC236}">
                <a16:creationId xmlns:a16="http://schemas.microsoft.com/office/drawing/2014/main" id="{5E2854FE-0DA6-42ED-B118-790455FB3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99" y="1557374"/>
            <a:ext cx="1714500" cy="1371600"/>
          </a:xfrm>
          <a:prstGeom prst="rect">
            <a:avLst/>
          </a:prstGeom>
        </p:spPr>
      </p:pic>
      <p:pic>
        <p:nvPicPr>
          <p:cNvPr id="26" name="Picture 25" descr="A picture containing table, toy&#10;&#10;Description automatically generated">
            <a:extLst>
              <a:ext uri="{FF2B5EF4-FFF2-40B4-BE49-F238E27FC236}">
                <a16:creationId xmlns:a16="http://schemas.microsoft.com/office/drawing/2014/main" id="{D47AE395-9A9F-420B-9DEA-4601EEEB90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1479" y="4852818"/>
            <a:ext cx="1714500" cy="1371600"/>
          </a:xfrm>
          <a:prstGeom prst="rect">
            <a:avLst/>
          </a:prstGeom>
        </p:spPr>
      </p:pic>
      <p:pic>
        <p:nvPicPr>
          <p:cNvPr id="2052" name="Picture 4">
            <a:extLst>
              <a:ext uri="{FF2B5EF4-FFF2-40B4-BE49-F238E27FC236}">
                <a16:creationId xmlns:a16="http://schemas.microsoft.com/office/drawing/2014/main" id="{9AFBBCEB-CAD4-4D31-9798-02E78C8972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358" t="5191" r="16643" b="9259"/>
          <a:stretch/>
        </p:blipFill>
        <p:spPr bwMode="auto">
          <a:xfrm>
            <a:off x="3365987" y="2660733"/>
            <a:ext cx="1504946" cy="13716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3A15742-76D7-4722-A327-311E0B15F729}"/>
              </a:ext>
            </a:extLst>
          </p:cNvPr>
          <p:cNvSpPr txBox="1"/>
          <p:nvPr/>
        </p:nvSpPr>
        <p:spPr>
          <a:xfrm>
            <a:off x="216037" y="3128288"/>
            <a:ext cx="4265442" cy="2831544"/>
          </a:xfrm>
          <a:prstGeom prst="rect">
            <a:avLst/>
          </a:prstGeom>
          <a:noFill/>
        </p:spPr>
        <p:txBody>
          <a:bodyPr wrap="square" rtlCol="0">
            <a:spAutoFit/>
          </a:bodyPr>
          <a:lstStyle/>
          <a:p>
            <a:r>
              <a:rPr lang="en-US" b="1" dirty="0">
                <a:solidFill>
                  <a:schemeClr val="tx2"/>
                </a:solidFill>
              </a:rPr>
              <a:t>Asset Map</a:t>
            </a:r>
          </a:p>
          <a:p>
            <a:r>
              <a:rPr lang="en-US" sz="1600" dirty="0"/>
              <a:t>A working tool to:</a:t>
            </a:r>
          </a:p>
          <a:p>
            <a:pPr marL="285750" indent="-285750">
              <a:buFont typeface="Arial" panose="020B0604020202020204" pitchFamily="34" charset="0"/>
              <a:buChar char="•"/>
            </a:pPr>
            <a:r>
              <a:rPr lang="en-US" sz="1600" dirty="0"/>
              <a:t>document existing stakeholder engagement opportunities</a:t>
            </a:r>
          </a:p>
          <a:p>
            <a:pPr marL="285750" indent="-285750">
              <a:buFont typeface="Arial" panose="020B0604020202020204" pitchFamily="34" charset="0"/>
              <a:buChar char="•"/>
            </a:pPr>
            <a:r>
              <a:rPr lang="en-US" sz="1600" dirty="0"/>
              <a:t>encourage systematic and strategic thinking about next steps</a:t>
            </a:r>
          </a:p>
          <a:p>
            <a:pPr marL="285750" indent="-285750">
              <a:buFont typeface="Arial" panose="020B0604020202020204" pitchFamily="34" charset="0"/>
              <a:buChar char="•"/>
            </a:pPr>
            <a:r>
              <a:rPr lang="en-US" sz="1600" dirty="0"/>
              <a:t>save time and resources</a:t>
            </a:r>
          </a:p>
          <a:p>
            <a:pPr marL="285750" indent="-285750">
              <a:buFont typeface="Arial" panose="020B0604020202020204" pitchFamily="34" charset="0"/>
              <a:buChar char="•"/>
            </a:pPr>
            <a:r>
              <a:rPr lang="en-US" sz="1600" dirty="0"/>
              <a:t>reference when brainstorming potential groups to engage</a:t>
            </a:r>
          </a:p>
          <a:p>
            <a:pPr marL="285750" indent="-285750">
              <a:buFont typeface="Arial" panose="020B0604020202020204" pitchFamily="34" charset="0"/>
              <a:buChar char="•"/>
            </a:pPr>
            <a:r>
              <a:rPr lang="en-US" sz="1600" dirty="0"/>
              <a:t>expand and improve on current systems and processes</a:t>
            </a:r>
          </a:p>
        </p:txBody>
      </p:sp>
      <p:sp>
        <p:nvSpPr>
          <p:cNvPr id="33" name="TextBox 32">
            <a:extLst>
              <a:ext uri="{FF2B5EF4-FFF2-40B4-BE49-F238E27FC236}">
                <a16:creationId xmlns:a16="http://schemas.microsoft.com/office/drawing/2014/main" id="{09878D7B-A955-419E-A1C3-A641703A7C0B}"/>
              </a:ext>
            </a:extLst>
          </p:cNvPr>
          <p:cNvSpPr txBox="1"/>
          <p:nvPr/>
        </p:nvSpPr>
        <p:spPr>
          <a:xfrm>
            <a:off x="5247170" y="2896506"/>
            <a:ext cx="5214251" cy="1846659"/>
          </a:xfrm>
          <a:prstGeom prst="rect">
            <a:avLst/>
          </a:prstGeom>
          <a:noFill/>
        </p:spPr>
        <p:txBody>
          <a:bodyPr wrap="square" rtlCol="0">
            <a:spAutoFit/>
          </a:bodyPr>
          <a:lstStyle/>
          <a:p>
            <a:r>
              <a:rPr lang="en-US" b="1" dirty="0">
                <a:solidFill>
                  <a:schemeClr val="tx2"/>
                </a:solidFill>
              </a:rPr>
              <a:t>Person-Centered Practices Summit</a:t>
            </a:r>
          </a:p>
          <a:p>
            <a:r>
              <a:rPr lang="en-US" sz="1600" dirty="0"/>
              <a:t>Three-part webinar series in Fall 2020 to engage individuals receiving services, their families, stakeholders, and providers in a true form of collaboration to reach a shared understanding of PCP, facilitate connections, embrace cultures and promote improvement for system change.</a:t>
            </a:r>
          </a:p>
        </p:txBody>
      </p:sp>
      <p:sp>
        <p:nvSpPr>
          <p:cNvPr id="34" name="TextBox 33">
            <a:extLst>
              <a:ext uri="{FF2B5EF4-FFF2-40B4-BE49-F238E27FC236}">
                <a16:creationId xmlns:a16="http://schemas.microsoft.com/office/drawing/2014/main" id="{56414B05-3343-456A-82FE-CD5684103879}"/>
              </a:ext>
            </a:extLst>
          </p:cNvPr>
          <p:cNvSpPr txBox="1"/>
          <p:nvPr/>
        </p:nvSpPr>
        <p:spPr>
          <a:xfrm>
            <a:off x="6195979" y="4861510"/>
            <a:ext cx="5690532" cy="1354217"/>
          </a:xfrm>
          <a:prstGeom prst="rect">
            <a:avLst/>
          </a:prstGeom>
          <a:noFill/>
        </p:spPr>
        <p:txBody>
          <a:bodyPr wrap="square" rtlCol="0">
            <a:spAutoFit/>
          </a:bodyPr>
          <a:lstStyle/>
          <a:p>
            <a:r>
              <a:rPr lang="en-US" b="1" dirty="0">
                <a:solidFill>
                  <a:schemeClr val="tx2"/>
                </a:solidFill>
              </a:rPr>
              <a:t>How to Engage Individuals Who Receive Services</a:t>
            </a:r>
          </a:p>
          <a:p>
            <a:r>
              <a:rPr lang="en-US" sz="1600" dirty="0"/>
              <a:t>North Dakota’s Guide of Best Practices outlines proven strategies on how to consistently involve individuals in workgroups and teams, so they are at the table when decisions are being made. </a:t>
            </a:r>
          </a:p>
        </p:txBody>
      </p:sp>
      <p:sp>
        <p:nvSpPr>
          <p:cNvPr id="35" name="TextBox 34">
            <a:extLst>
              <a:ext uri="{FF2B5EF4-FFF2-40B4-BE49-F238E27FC236}">
                <a16:creationId xmlns:a16="http://schemas.microsoft.com/office/drawing/2014/main" id="{A612C5DE-A7F9-4AAB-A8E6-4A2A79EE94AE}"/>
              </a:ext>
            </a:extLst>
          </p:cNvPr>
          <p:cNvSpPr txBox="1"/>
          <p:nvPr/>
        </p:nvSpPr>
        <p:spPr>
          <a:xfrm>
            <a:off x="1748987" y="1557374"/>
            <a:ext cx="4265442" cy="861774"/>
          </a:xfrm>
          <a:prstGeom prst="rect">
            <a:avLst/>
          </a:prstGeom>
          <a:noFill/>
        </p:spPr>
        <p:txBody>
          <a:bodyPr wrap="square" rtlCol="0">
            <a:spAutoFit/>
          </a:bodyPr>
          <a:lstStyle/>
          <a:p>
            <a:r>
              <a:rPr lang="en-US" b="1" dirty="0">
                <a:solidFill>
                  <a:schemeClr val="tx2"/>
                </a:solidFill>
              </a:rPr>
              <a:t>www.hsri.org/nd-pcp</a:t>
            </a:r>
          </a:p>
          <a:p>
            <a:r>
              <a:rPr lang="en-US" sz="1600" dirty="0"/>
              <a:t>A public website with updates on North Dakota’s PCP system change initiative.</a:t>
            </a:r>
          </a:p>
        </p:txBody>
      </p:sp>
    </p:spTree>
    <p:extLst>
      <p:ext uri="{BB962C8B-B14F-4D97-AF65-F5344CB8AC3E}">
        <p14:creationId xmlns:p14="http://schemas.microsoft.com/office/powerpoint/2010/main" val="2410399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AEFF-4B9C-444E-BFA3-E37324AE1229}"/>
              </a:ext>
            </a:extLst>
          </p:cNvPr>
          <p:cNvSpPr>
            <a:spLocks noGrp="1"/>
          </p:cNvSpPr>
          <p:nvPr>
            <p:ph type="title"/>
          </p:nvPr>
        </p:nvSpPr>
        <p:spPr>
          <a:xfrm>
            <a:off x="838199" y="365125"/>
            <a:ext cx="11025249" cy="1325563"/>
          </a:xfrm>
        </p:spPr>
        <p:txBody>
          <a:bodyPr>
            <a:normAutofit/>
          </a:bodyPr>
          <a:lstStyle/>
          <a:p>
            <a:r>
              <a:rPr lang="en-US" sz="4000" dirty="0">
                <a:solidFill>
                  <a:schemeClr val="accent2"/>
                </a:solidFill>
              </a:rPr>
              <a:t>Person-Centered Practices Self-Assessment</a:t>
            </a:r>
          </a:p>
        </p:txBody>
      </p:sp>
      <p:sp>
        <p:nvSpPr>
          <p:cNvPr id="3" name="Content Placeholder 2">
            <a:extLst>
              <a:ext uri="{FF2B5EF4-FFF2-40B4-BE49-F238E27FC236}">
                <a16:creationId xmlns:a16="http://schemas.microsoft.com/office/drawing/2014/main" id="{C1690DE0-1E39-49B3-96AB-D1B9D302149B}"/>
              </a:ext>
            </a:extLst>
          </p:cNvPr>
          <p:cNvSpPr>
            <a:spLocks noGrp="1"/>
          </p:cNvSpPr>
          <p:nvPr>
            <p:ph idx="1"/>
          </p:nvPr>
        </p:nvSpPr>
        <p:spPr>
          <a:xfrm>
            <a:off x="838200" y="1825625"/>
            <a:ext cx="10515600" cy="881949"/>
          </a:xfrm>
        </p:spPr>
        <p:txBody>
          <a:bodyPr>
            <a:normAutofit/>
          </a:bodyPr>
          <a:lstStyle/>
          <a:p>
            <a:pPr marL="0" indent="0">
              <a:buNone/>
            </a:pPr>
            <a:r>
              <a:rPr lang="en-US" sz="2400" dirty="0"/>
              <a:t>All divisions in the Department of Human Services will engage in the Person-Centered Practices Self-Assessment process. </a:t>
            </a:r>
          </a:p>
        </p:txBody>
      </p:sp>
      <p:grpSp>
        <p:nvGrpSpPr>
          <p:cNvPr id="8" name="Group 7">
            <a:extLst>
              <a:ext uri="{FF2B5EF4-FFF2-40B4-BE49-F238E27FC236}">
                <a16:creationId xmlns:a16="http://schemas.microsoft.com/office/drawing/2014/main" id="{FD5437D6-1673-48B4-AD62-51D0C90DD690}"/>
              </a:ext>
            </a:extLst>
          </p:cNvPr>
          <p:cNvGrpSpPr/>
          <p:nvPr/>
        </p:nvGrpSpPr>
        <p:grpSpPr>
          <a:xfrm>
            <a:off x="1340427" y="2763692"/>
            <a:ext cx="10523020" cy="1693863"/>
            <a:chOff x="1328552" y="3022969"/>
            <a:chExt cx="10523020" cy="1693863"/>
          </a:xfrm>
        </p:grpSpPr>
        <p:sp>
          <p:nvSpPr>
            <p:cNvPr id="5" name="Content Placeholder 2">
              <a:extLst>
                <a:ext uri="{FF2B5EF4-FFF2-40B4-BE49-F238E27FC236}">
                  <a16:creationId xmlns:a16="http://schemas.microsoft.com/office/drawing/2014/main" id="{06AD80AF-F0F4-4641-9365-01735A3E7426}"/>
                </a:ext>
              </a:extLst>
            </p:cNvPr>
            <p:cNvSpPr txBox="1">
              <a:spLocks/>
            </p:cNvSpPr>
            <p:nvPr/>
          </p:nvSpPr>
          <p:spPr>
            <a:xfrm>
              <a:off x="5737761" y="3022969"/>
              <a:ext cx="6113811" cy="169386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Vocational Rehabilitation</a:t>
              </a:r>
            </a:p>
            <a:p>
              <a:r>
                <a:rPr lang="en-US" sz="1800" dirty="0"/>
                <a:t>Administration Services</a:t>
              </a:r>
            </a:p>
            <a:p>
              <a:r>
                <a:rPr lang="en-US" sz="1800" dirty="0"/>
                <a:t>Medical Services (Medicaid Office)</a:t>
              </a:r>
            </a:p>
            <a:p>
              <a:r>
                <a:rPr lang="en-US" sz="1800" dirty="0"/>
                <a:t>Field Services (Life Skills &amp; Transition Center)</a:t>
              </a:r>
            </a:p>
          </p:txBody>
        </p:sp>
        <p:sp>
          <p:nvSpPr>
            <p:cNvPr id="6" name="Content Placeholder 2">
              <a:extLst>
                <a:ext uri="{FF2B5EF4-FFF2-40B4-BE49-F238E27FC236}">
                  <a16:creationId xmlns:a16="http://schemas.microsoft.com/office/drawing/2014/main" id="{66960146-7EEB-4F25-B4EB-06B8A3CDEA2B}"/>
                </a:ext>
              </a:extLst>
            </p:cNvPr>
            <p:cNvSpPr txBox="1">
              <a:spLocks/>
            </p:cNvSpPr>
            <p:nvPr/>
          </p:nvSpPr>
          <p:spPr>
            <a:xfrm>
              <a:off x="1328552" y="3022969"/>
              <a:ext cx="4409210" cy="1693863"/>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Aging Services</a:t>
              </a:r>
            </a:p>
            <a:p>
              <a:r>
                <a:rPr lang="en-US" sz="1800" dirty="0"/>
                <a:t>Developmental Disabilities</a:t>
              </a:r>
            </a:p>
            <a:p>
              <a:r>
                <a:rPr lang="en-US" sz="1800" dirty="0"/>
                <a:t>Children &amp; Family Services</a:t>
              </a:r>
            </a:p>
            <a:p>
              <a:r>
                <a:rPr lang="en-US" sz="1800" dirty="0"/>
                <a:t>Behavioral Health</a:t>
              </a:r>
            </a:p>
          </p:txBody>
        </p:sp>
      </p:grpSp>
      <p:sp>
        <p:nvSpPr>
          <p:cNvPr id="9" name="Footer Placeholder 8">
            <a:extLst>
              <a:ext uri="{FF2B5EF4-FFF2-40B4-BE49-F238E27FC236}">
                <a16:creationId xmlns:a16="http://schemas.microsoft.com/office/drawing/2014/main" id="{19018318-F686-4FC1-AEC5-60D61AB1B258}"/>
              </a:ext>
            </a:extLst>
          </p:cNvPr>
          <p:cNvSpPr>
            <a:spLocks noGrp="1"/>
          </p:cNvSpPr>
          <p:nvPr>
            <p:ph type="ftr" sz="quarter" idx="11"/>
          </p:nvPr>
        </p:nvSpPr>
        <p:spPr>
          <a:xfrm>
            <a:off x="0" y="6356350"/>
            <a:ext cx="12192000" cy="501650"/>
          </a:xfrm>
          <a:solidFill>
            <a:schemeClr val="accent1"/>
          </a:solidFill>
        </p:spPr>
        <p:txBody>
          <a:bodyPr/>
          <a:lstStyle/>
          <a:p>
            <a:endParaRPr lang="en-US" dirty="0">
              <a:solidFill>
                <a:schemeClr val="tx2"/>
              </a:solidFill>
            </a:endParaRPr>
          </a:p>
        </p:txBody>
      </p:sp>
      <p:sp>
        <p:nvSpPr>
          <p:cNvPr id="10" name="TextBox 9">
            <a:extLst>
              <a:ext uri="{FF2B5EF4-FFF2-40B4-BE49-F238E27FC236}">
                <a16:creationId xmlns:a16="http://schemas.microsoft.com/office/drawing/2014/main" id="{8CBB15BF-02E3-415E-AAB6-ABB457DC895F}"/>
              </a:ext>
            </a:extLst>
          </p:cNvPr>
          <p:cNvSpPr txBox="1"/>
          <p:nvPr/>
        </p:nvSpPr>
        <p:spPr>
          <a:xfrm>
            <a:off x="838200" y="4513673"/>
            <a:ext cx="10515600" cy="1200329"/>
          </a:xfrm>
          <a:prstGeom prst="rect">
            <a:avLst/>
          </a:prstGeom>
          <a:noFill/>
        </p:spPr>
        <p:txBody>
          <a:bodyPr wrap="square" rtlCol="0">
            <a:spAutoFit/>
          </a:bodyPr>
          <a:lstStyle/>
          <a:p>
            <a:r>
              <a:rPr lang="en-US" sz="2400" dirty="0"/>
              <a:t>The Self-Assessment is an online, internal tool for people who manage programs that offer support services to measure their progress toward building a more person-centered system.</a:t>
            </a:r>
          </a:p>
        </p:txBody>
      </p:sp>
    </p:spTree>
    <p:extLst>
      <p:ext uri="{BB962C8B-B14F-4D97-AF65-F5344CB8AC3E}">
        <p14:creationId xmlns:p14="http://schemas.microsoft.com/office/powerpoint/2010/main" val="4187666559"/>
      </p:ext>
    </p:extLst>
  </p:cSld>
  <p:clrMapOvr>
    <a:masterClrMapping/>
  </p:clrMapOvr>
</p:sld>
</file>

<file path=ppt/theme/theme1.xml><?xml version="1.0" encoding="utf-8"?>
<a:theme xmlns:a="http://schemas.openxmlformats.org/drawingml/2006/main" name="Office Theme">
  <a:themeElements>
    <a:clrScheme name="North Dakota">
      <a:dk1>
        <a:srgbClr val="000000"/>
      </a:dk1>
      <a:lt1>
        <a:sysClr val="window" lastClr="FFFFFF"/>
      </a:lt1>
      <a:dk2>
        <a:srgbClr val="087482"/>
      </a:dk2>
      <a:lt2>
        <a:srgbClr val="E7E6E6"/>
      </a:lt2>
      <a:accent1>
        <a:srgbClr val="087482"/>
      </a:accent1>
      <a:accent2>
        <a:srgbClr val="D34727"/>
      </a:accent2>
      <a:accent3>
        <a:srgbClr val="796E66"/>
      </a:accent3>
      <a:accent4>
        <a:srgbClr val="B6B0A2"/>
      </a:accent4>
      <a:accent5>
        <a:srgbClr val="000000"/>
      </a:accent5>
      <a:accent6>
        <a:srgbClr val="70AD47"/>
      </a:accent6>
      <a:hlink>
        <a:srgbClr val="0563C1"/>
      </a:hlink>
      <a:folHlink>
        <a:srgbClr val="954F72"/>
      </a:folHlink>
    </a:clrScheme>
    <a:fontScheme name="North Dakota">
      <a:majorFont>
        <a:latin typeface="Segoe UI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923</TotalTime>
  <Words>3129</Words>
  <Application>Microsoft Office PowerPoint</Application>
  <PresentationFormat>Widescreen</PresentationFormat>
  <Paragraphs>457</Paragraphs>
  <Slides>67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Segoe UI Black</vt:lpstr>
      <vt:lpstr>Tw Cen MT</vt:lpstr>
      <vt:lpstr>Office Theme</vt:lpstr>
      <vt:lpstr>Putting People at the Center of the Practices</vt:lpstr>
      <vt:lpstr>Reminders</vt:lpstr>
      <vt:lpstr>Agenda</vt:lpstr>
      <vt:lpstr>Welcome</vt:lpstr>
      <vt:lpstr>Statewide + Systemwide Initiative</vt:lpstr>
      <vt:lpstr>How to Implement</vt:lpstr>
      <vt:lpstr>Support from Subject Matter Experts</vt:lpstr>
      <vt:lpstr>Materials</vt:lpstr>
      <vt:lpstr>Person-Centered Practices Self-Assessment</vt:lpstr>
      <vt:lpstr>Areas Covered in Self-Assessment</vt:lpstr>
      <vt:lpstr>Self-Assessment Process</vt:lpstr>
      <vt:lpstr>Status Update</vt:lpstr>
      <vt:lpstr>Recap of First Webinar</vt:lpstr>
      <vt:lpstr>Tammy’s One Page Description</vt:lpstr>
      <vt:lpstr>Describe what Person-Centered Practices are.</vt:lpstr>
      <vt:lpstr>Presentation</vt:lpstr>
      <vt:lpstr>Today’s Objectives</vt:lpstr>
      <vt:lpstr>Overview of the Charting the LifeCourse Framework</vt:lpstr>
      <vt:lpstr>Who We Are</vt:lpstr>
      <vt:lpstr>Charting the LifeCourse</vt:lpstr>
      <vt:lpstr>The National Community of Practice for Supporting Families</vt:lpstr>
      <vt:lpstr>PowerPoint Presentation</vt:lpstr>
      <vt:lpstr>Transforming Services and Supports</vt:lpstr>
      <vt:lpstr>What is Charting the LifeCourse</vt:lpstr>
      <vt:lpstr>PowerPoint Presentation</vt:lpstr>
      <vt:lpstr>What is Charting the LifeCourse</vt:lpstr>
      <vt:lpstr>Supporting a Person to Identify a Vision for a Good Life</vt:lpstr>
      <vt:lpstr>PowerPoint Presentation</vt:lpstr>
      <vt:lpstr>Vision of a “Good Life”</vt:lpstr>
      <vt:lpstr>Trajectory Towards Good Life</vt:lpstr>
      <vt:lpstr>Life Experiences = Life Domains</vt:lpstr>
      <vt:lpstr>Life Experiences = Life Outcomes = Good Life</vt:lpstr>
      <vt:lpstr>How the Story Began: Sarah</vt:lpstr>
      <vt:lpstr>Shaping the Rest of the Story: Sarah</vt:lpstr>
      <vt:lpstr>Tools for Exploring and Planning</vt:lpstr>
      <vt:lpstr>PowerPoint Presentation</vt:lpstr>
      <vt:lpstr>PowerPoint Presentation</vt:lpstr>
      <vt:lpstr>Trajectory for Planning Meeting</vt:lpstr>
      <vt:lpstr>Determining Who Will Help to Reach the Vision and How</vt:lpstr>
      <vt:lpstr>CtLC Integrated Support Star</vt:lpstr>
      <vt:lpstr>Integrated Services and Supports</vt:lpstr>
      <vt:lpstr>Integrated Services and Supports</vt:lpstr>
      <vt:lpstr>Integrated Services and Supports</vt:lpstr>
      <vt:lpstr>Integrated Services and Supports</vt:lpstr>
      <vt:lpstr>Integrated Services and Supports</vt:lpstr>
      <vt:lpstr>Focusing ONLY on Eligibility Supports</vt:lpstr>
      <vt:lpstr>Relying ONLY on Family and Friends</vt:lpstr>
      <vt:lpstr>Integrated Services and Supports</vt:lpstr>
      <vt:lpstr>CtLC Integrated Support Star  Tools + Resources</vt:lpstr>
      <vt:lpstr>Mapping Relationships</vt:lpstr>
      <vt:lpstr>Problem Solving Transportation</vt:lpstr>
      <vt:lpstr>Problem Solving for Decision Making Supports</vt:lpstr>
      <vt:lpstr>Integrated Supports for Decision Making</vt:lpstr>
      <vt:lpstr>Break:  Five Minutes</vt:lpstr>
      <vt:lpstr>Panelists Sharing Lived Experiences</vt:lpstr>
      <vt:lpstr>PowerPoint Presentation</vt:lpstr>
      <vt:lpstr>Exploring Supported Decision-Making Tool</vt:lpstr>
      <vt:lpstr>Panelists</vt:lpstr>
      <vt:lpstr>Elevating the Voice of All Team Members</vt:lpstr>
      <vt:lpstr>Tools for All Team Members Planning for Life Outcomes and/or Service Planning</vt:lpstr>
      <vt:lpstr>Family Perspective Tools</vt:lpstr>
      <vt:lpstr>Panelists</vt:lpstr>
      <vt:lpstr>Dignity of Risk and Mistakes</vt:lpstr>
      <vt:lpstr>Panelists</vt:lpstr>
      <vt:lpstr>Questions + Answers</vt:lpstr>
      <vt:lpstr>Closing + Next Steps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People at the Center of the Practices</dc:title>
  <dc:creator>Melissa Hillmyer</dc:creator>
  <cp:lastModifiedBy>Melissa Hillmyer</cp:lastModifiedBy>
  <cp:revision>16</cp:revision>
  <dcterms:created xsi:type="dcterms:W3CDTF">2020-10-05T18:37:05Z</dcterms:created>
  <dcterms:modified xsi:type="dcterms:W3CDTF">2020-10-13T18:03:00Z</dcterms:modified>
</cp:coreProperties>
</file>